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315" r:id="rId3"/>
    <p:sldId id="257" r:id="rId4"/>
    <p:sldId id="258" r:id="rId5"/>
    <p:sldId id="267" r:id="rId6"/>
    <p:sldId id="268" r:id="rId7"/>
    <p:sldId id="314" r:id="rId8"/>
    <p:sldId id="259" r:id="rId9"/>
    <p:sldId id="270" r:id="rId10"/>
    <p:sldId id="271" r:id="rId11"/>
    <p:sldId id="288" r:id="rId12"/>
    <p:sldId id="260" r:id="rId13"/>
    <p:sldId id="261" r:id="rId14"/>
    <p:sldId id="262" r:id="rId15"/>
    <p:sldId id="311" r:id="rId16"/>
    <p:sldId id="308" r:id="rId17"/>
    <p:sldId id="309" r:id="rId18"/>
    <p:sldId id="312" r:id="rId19"/>
    <p:sldId id="310" r:id="rId20"/>
    <p:sldId id="313" r:id="rId21"/>
    <p:sldId id="290" r:id="rId22"/>
    <p:sldId id="297" r:id="rId23"/>
    <p:sldId id="291" r:id="rId24"/>
    <p:sldId id="292" r:id="rId25"/>
    <p:sldId id="331" r:id="rId26"/>
    <p:sldId id="293" r:id="rId27"/>
    <p:sldId id="332" r:id="rId28"/>
    <p:sldId id="333" r:id="rId29"/>
    <p:sldId id="316" r:id="rId30"/>
    <p:sldId id="317" r:id="rId31"/>
    <p:sldId id="328" r:id="rId32"/>
    <p:sldId id="329" r:id="rId33"/>
    <p:sldId id="330" r:id="rId34"/>
    <p:sldId id="318" r:id="rId35"/>
    <p:sldId id="319" r:id="rId36"/>
    <p:sldId id="320" r:id="rId37"/>
    <p:sldId id="321" r:id="rId38"/>
    <p:sldId id="322" r:id="rId39"/>
    <p:sldId id="323" r:id="rId40"/>
    <p:sldId id="324" r:id="rId41"/>
    <p:sldId id="325" r:id="rId42"/>
    <p:sldId id="326" r:id="rId43"/>
    <p:sldId id="327" r:id="rId44"/>
    <p:sldId id="277" r:id="rId45"/>
    <p:sldId id="298" r:id="rId46"/>
    <p:sldId id="299" r:id="rId47"/>
    <p:sldId id="305" r:id="rId48"/>
    <p:sldId id="300" r:id="rId49"/>
    <p:sldId id="301" r:id="rId50"/>
    <p:sldId id="306" r:id="rId51"/>
    <p:sldId id="307" r:id="rId52"/>
    <p:sldId id="266" r:id="rId53"/>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3184" autoAdjust="0"/>
  </p:normalViewPr>
  <p:slideViewPr>
    <p:cSldViewPr snapToGrid="0" showGuides="1">
      <p:cViewPr>
        <p:scale>
          <a:sx n="66" d="100"/>
          <a:sy n="66" d="100"/>
        </p:scale>
        <p:origin x="1116" y="1254"/>
      </p:cViewPr>
      <p:guideLst>
        <p:guide orient="horz" pos="180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2017/3/8</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shape</a:t>
            </a:r>
            <a:r>
              <a:rPr kumimoji="1" lang="ja-JP" altLang="en-US" dirty="0" smtClean="0"/>
              <a:t>の属性については、</a:t>
            </a:r>
            <a:r>
              <a:rPr kumimoji="1" lang="en-US" altLang="ja-JP" dirty="0" smtClean="0"/>
              <a:t>http://nlftp.mlit.go.jp/ksj/gml/datalist/KsjTmplt-L01-v2_2.html</a:t>
            </a:r>
          </a:p>
          <a:p>
            <a:r>
              <a:rPr kumimoji="1" lang="en-US" altLang="ja-JP" dirty="0" smtClean="0"/>
              <a:t>Shape</a:t>
            </a:r>
            <a:r>
              <a:rPr kumimoji="1" lang="ja-JP" altLang="en-US" dirty="0" smtClean="0"/>
              <a:t>ファイル</a:t>
            </a:r>
            <a:endParaRPr kumimoji="1" lang="en-US" altLang="ja-JP" dirty="0" smtClean="0"/>
          </a:p>
          <a:p>
            <a:r>
              <a:rPr lang="ja-JP" altLang="en-US" sz="1200" dirty="0" smtClean="0">
                <a:solidFill>
                  <a:srgbClr val="000000"/>
                </a:solidFill>
                <a:latin typeface="ＭＳ Ｐゴシック" panose="020B0600070205080204" pitchFamily="50" charset="-128"/>
              </a:rPr>
              <a:t>国土数値情報　</a:t>
            </a:r>
            <a:r>
              <a:rPr kumimoji="1" lang="en-GB" altLang="ja-JP" sz="1200" b="0" i="0" u="none" strike="noStrike" kern="1200" dirty="0" smtClean="0">
                <a:solidFill>
                  <a:schemeClr val="tx1"/>
                </a:solidFill>
                <a:effectLst/>
                <a:latin typeface="+mn-lt"/>
                <a:ea typeface="+mn-ea"/>
                <a:cs typeface="+mn-cs"/>
              </a:rPr>
              <a:t>http://nlftp.mlit.go.jp/ksj/index.html</a:t>
            </a:r>
            <a:r>
              <a:rPr lang="en-GB"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21</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smtClean="0"/>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smtClean="0"/>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2017/3/8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2017/3/8</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www.qgis.org/api/index.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smtClean="0"/>
              <a:t>QGIS</a:t>
            </a:r>
            <a:r>
              <a:rPr lang="ja-JP" altLang="en-US" sz="4000" dirty="0" smtClean="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740" y="1843313"/>
            <a:ext cx="9161740" cy="985611"/>
          </a:xfrm>
          <a:prstGeom prst="rect">
            <a:avLst/>
          </a:prstGeom>
          <a:ln w="28575">
            <a:noFill/>
          </a:ln>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a:t>
            </a:r>
            <a:r>
              <a:rPr lang="ja-JP" altLang="en-US" sz="3600" b="1" dirty="0" smtClean="0">
                <a:solidFill>
                  <a:srgbClr val="0070C0"/>
                </a:solidFill>
              </a:rPr>
              <a:t>ボタン</a:t>
            </a:r>
            <a:endParaRPr kumimoji="1" lang="ja-JP" altLang="en-US" dirty="0"/>
          </a:p>
        </p:txBody>
      </p:sp>
      <p:cxnSp>
        <p:nvCxnSpPr>
          <p:cNvPr id="4" name="直線コネクタ 3"/>
          <p:cNvCxnSpPr/>
          <p:nvPr/>
        </p:nvCxnSpPr>
        <p:spPr>
          <a:xfrm flipH="1">
            <a:off x="67809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925740" y="124097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2055585"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2672898" y="124097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537403" y="1240969"/>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4200074" y="1240968"/>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H="1">
            <a:off x="4860358" y="128309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H="1">
            <a:off x="5630297" y="1283095"/>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7110763"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4977041" y="2751931"/>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653191" y="275193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385991" y="2516794"/>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7085919" y="1240967"/>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491663" y="910584"/>
            <a:ext cx="389850" cy="338554"/>
          </a:xfrm>
          <a:prstGeom prst="rect">
            <a:avLst/>
          </a:prstGeom>
          <a:noFill/>
        </p:spPr>
        <p:txBody>
          <a:bodyPr wrap="none" rtlCol="0">
            <a:spAutoFit/>
          </a:bodyPr>
          <a:lstStyle/>
          <a:p>
            <a:r>
              <a:rPr kumimoji="1" lang="ja-JP" altLang="en-US" sz="1600" dirty="0" smtClean="0">
                <a:solidFill>
                  <a:srgbClr val="FF0000"/>
                </a:solidFill>
              </a:rPr>
              <a:t>①</a:t>
            </a:r>
            <a:endParaRPr kumimoji="1" lang="ja-JP" altLang="en-US" sz="1600" dirty="0">
              <a:solidFill>
                <a:srgbClr val="FF0000"/>
              </a:solidFill>
            </a:endParaRPr>
          </a:p>
        </p:txBody>
      </p:sp>
      <p:sp>
        <p:nvSpPr>
          <p:cNvPr id="30" name="テキスト ボックス 29"/>
          <p:cNvSpPr txBox="1"/>
          <p:nvPr/>
        </p:nvSpPr>
        <p:spPr>
          <a:xfrm>
            <a:off x="781516" y="902413"/>
            <a:ext cx="389850" cy="338554"/>
          </a:xfrm>
          <a:prstGeom prst="rect">
            <a:avLst/>
          </a:prstGeom>
          <a:noFill/>
        </p:spPr>
        <p:txBody>
          <a:bodyPr wrap="none" rtlCol="0">
            <a:spAutoFit/>
          </a:bodyPr>
          <a:lstStyle/>
          <a:p>
            <a:r>
              <a:rPr kumimoji="1" lang="ja-JP" altLang="en-US" sz="1600" dirty="0" smtClean="0">
                <a:solidFill>
                  <a:srgbClr val="FF0000"/>
                </a:solidFill>
              </a:rPr>
              <a:t>②</a:t>
            </a:r>
            <a:endParaRPr kumimoji="1" lang="ja-JP" altLang="en-US" sz="1600" dirty="0">
              <a:solidFill>
                <a:srgbClr val="FF0000"/>
              </a:solidFill>
            </a:endParaRPr>
          </a:p>
        </p:txBody>
      </p:sp>
      <p:sp>
        <p:nvSpPr>
          <p:cNvPr id="31" name="テキスト ボックス 30"/>
          <p:cNvSpPr txBox="1"/>
          <p:nvPr/>
        </p:nvSpPr>
        <p:spPr>
          <a:xfrm>
            <a:off x="1873484" y="902451"/>
            <a:ext cx="389850" cy="338554"/>
          </a:xfrm>
          <a:prstGeom prst="rect">
            <a:avLst/>
          </a:prstGeom>
          <a:noFill/>
        </p:spPr>
        <p:txBody>
          <a:bodyPr wrap="none" rtlCol="0">
            <a:spAutoFit/>
          </a:bodyPr>
          <a:lstStyle/>
          <a:p>
            <a:r>
              <a:rPr kumimoji="1" lang="ja-JP" altLang="en-US" sz="1600" dirty="0" smtClean="0">
                <a:solidFill>
                  <a:srgbClr val="FF0000"/>
                </a:solidFill>
              </a:rPr>
              <a:t>③</a:t>
            </a:r>
            <a:endParaRPr kumimoji="1" lang="ja-JP" altLang="en-US" sz="1600" dirty="0">
              <a:solidFill>
                <a:srgbClr val="FF0000"/>
              </a:solidFill>
            </a:endParaRPr>
          </a:p>
        </p:txBody>
      </p:sp>
      <p:sp>
        <p:nvSpPr>
          <p:cNvPr id="32" name="テキスト ボックス 31"/>
          <p:cNvSpPr txBox="1"/>
          <p:nvPr/>
        </p:nvSpPr>
        <p:spPr>
          <a:xfrm>
            <a:off x="2490797" y="917121"/>
            <a:ext cx="389850" cy="338554"/>
          </a:xfrm>
          <a:prstGeom prst="rect">
            <a:avLst/>
          </a:prstGeom>
          <a:noFill/>
        </p:spPr>
        <p:txBody>
          <a:bodyPr wrap="none" rtlCol="0">
            <a:spAutoFit/>
          </a:bodyPr>
          <a:lstStyle/>
          <a:p>
            <a:r>
              <a:rPr kumimoji="1" lang="ja-JP" altLang="en-US" sz="1600" dirty="0" smtClean="0">
                <a:solidFill>
                  <a:srgbClr val="FF0000"/>
                </a:solidFill>
              </a:rPr>
              <a:t>④</a:t>
            </a:r>
            <a:endParaRPr kumimoji="1" lang="ja-JP" altLang="en-US" sz="1600" dirty="0">
              <a:solidFill>
                <a:srgbClr val="FF0000"/>
              </a:solidFill>
            </a:endParaRPr>
          </a:p>
        </p:txBody>
      </p:sp>
      <p:sp>
        <p:nvSpPr>
          <p:cNvPr id="33" name="テキスト ボックス 32"/>
          <p:cNvSpPr txBox="1"/>
          <p:nvPr/>
        </p:nvSpPr>
        <p:spPr>
          <a:xfrm>
            <a:off x="3355302" y="910584"/>
            <a:ext cx="389850" cy="338554"/>
          </a:xfrm>
          <a:prstGeom prst="rect">
            <a:avLst/>
          </a:prstGeom>
          <a:noFill/>
        </p:spPr>
        <p:txBody>
          <a:bodyPr wrap="none" rtlCol="0">
            <a:spAutoFit/>
          </a:bodyPr>
          <a:lstStyle/>
          <a:p>
            <a:r>
              <a:rPr kumimoji="1" lang="ja-JP" altLang="en-US" sz="1600" dirty="0" smtClean="0">
                <a:solidFill>
                  <a:srgbClr val="FF0000"/>
                </a:solidFill>
              </a:rPr>
              <a:t>⑤</a:t>
            </a:r>
            <a:endParaRPr kumimoji="1" lang="ja-JP" altLang="en-US" sz="1600" dirty="0">
              <a:solidFill>
                <a:srgbClr val="FF0000"/>
              </a:solidFill>
            </a:endParaRPr>
          </a:p>
        </p:txBody>
      </p:sp>
      <p:sp>
        <p:nvSpPr>
          <p:cNvPr id="34" name="テキスト ボックス 33"/>
          <p:cNvSpPr txBox="1"/>
          <p:nvPr/>
        </p:nvSpPr>
        <p:spPr>
          <a:xfrm>
            <a:off x="4027498" y="910584"/>
            <a:ext cx="389850" cy="338554"/>
          </a:xfrm>
          <a:prstGeom prst="rect">
            <a:avLst/>
          </a:prstGeom>
          <a:noFill/>
        </p:spPr>
        <p:txBody>
          <a:bodyPr wrap="none" rtlCol="0">
            <a:spAutoFit/>
          </a:bodyPr>
          <a:lstStyle/>
          <a:p>
            <a:r>
              <a:rPr kumimoji="1" lang="ja-JP" altLang="en-US" sz="1600" dirty="0" smtClean="0">
                <a:solidFill>
                  <a:srgbClr val="FF0000"/>
                </a:solidFill>
              </a:rPr>
              <a:t>⑥</a:t>
            </a:r>
            <a:endParaRPr kumimoji="1" lang="ja-JP" altLang="en-US" sz="1600" dirty="0">
              <a:solidFill>
                <a:srgbClr val="FF0000"/>
              </a:solidFill>
            </a:endParaRPr>
          </a:p>
        </p:txBody>
      </p:sp>
      <p:sp>
        <p:nvSpPr>
          <p:cNvPr id="35" name="テキスト ボックス 34"/>
          <p:cNvSpPr txBox="1"/>
          <p:nvPr/>
        </p:nvSpPr>
        <p:spPr>
          <a:xfrm>
            <a:off x="4699694" y="902451"/>
            <a:ext cx="389850" cy="338554"/>
          </a:xfrm>
          <a:prstGeom prst="rect">
            <a:avLst/>
          </a:prstGeom>
          <a:noFill/>
        </p:spPr>
        <p:txBody>
          <a:bodyPr wrap="none" rtlCol="0">
            <a:spAutoFit/>
          </a:bodyPr>
          <a:lstStyle/>
          <a:p>
            <a:r>
              <a:rPr kumimoji="1" lang="ja-JP" altLang="en-US" sz="1600" dirty="0" smtClean="0">
                <a:solidFill>
                  <a:srgbClr val="FF0000"/>
                </a:solidFill>
              </a:rPr>
              <a:t>⑦</a:t>
            </a:r>
            <a:endParaRPr kumimoji="1" lang="ja-JP" altLang="en-US" sz="1600" dirty="0">
              <a:solidFill>
                <a:srgbClr val="FF0000"/>
              </a:solidFill>
            </a:endParaRPr>
          </a:p>
        </p:txBody>
      </p:sp>
      <p:sp>
        <p:nvSpPr>
          <p:cNvPr id="36" name="テキスト ボックス 35"/>
          <p:cNvSpPr txBox="1"/>
          <p:nvPr/>
        </p:nvSpPr>
        <p:spPr>
          <a:xfrm>
            <a:off x="5448196" y="902451"/>
            <a:ext cx="389850" cy="338554"/>
          </a:xfrm>
          <a:prstGeom prst="rect">
            <a:avLst/>
          </a:prstGeom>
          <a:noFill/>
        </p:spPr>
        <p:txBody>
          <a:bodyPr wrap="none" rtlCol="0">
            <a:spAutoFit/>
          </a:bodyPr>
          <a:lstStyle/>
          <a:p>
            <a:r>
              <a:rPr kumimoji="1" lang="ja-JP" altLang="en-US" sz="1600" dirty="0" smtClean="0">
                <a:solidFill>
                  <a:srgbClr val="FF0000"/>
                </a:solidFill>
              </a:rPr>
              <a:t>⑧</a:t>
            </a:r>
            <a:endParaRPr kumimoji="1" lang="ja-JP" altLang="en-US" sz="1600" dirty="0">
              <a:solidFill>
                <a:srgbClr val="FF0000"/>
              </a:solidFill>
            </a:endParaRPr>
          </a:p>
        </p:txBody>
      </p:sp>
      <p:sp>
        <p:nvSpPr>
          <p:cNvPr id="37" name="テキスト ボックス 36"/>
          <p:cNvSpPr txBox="1"/>
          <p:nvPr/>
        </p:nvSpPr>
        <p:spPr>
          <a:xfrm>
            <a:off x="6913343" y="902451"/>
            <a:ext cx="389850" cy="338554"/>
          </a:xfrm>
          <a:prstGeom prst="rect">
            <a:avLst/>
          </a:prstGeom>
          <a:noFill/>
        </p:spPr>
        <p:txBody>
          <a:bodyPr wrap="none" rtlCol="0">
            <a:spAutoFit/>
          </a:bodyPr>
          <a:lstStyle/>
          <a:p>
            <a:r>
              <a:rPr kumimoji="1" lang="ja-JP" altLang="en-US" sz="1600" dirty="0" smtClean="0">
                <a:solidFill>
                  <a:srgbClr val="FF0000"/>
                </a:solidFill>
              </a:rPr>
              <a:t>⑨</a:t>
            </a:r>
            <a:endParaRPr kumimoji="1" lang="ja-JP" altLang="en-US" sz="1600" dirty="0">
              <a:solidFill>
                <a:srgbClr val="FF0000"/>
              </a:solidFill>
            </a:endParaRPr>
          </a:p>
        </p:txBody>
      </p:sp>
      <p:sp>
        <p:nvSpPr>
          <p:cNvPr id="38" name="テキスト ボックス 37"/>
          <p:cNvSpPr txBox="1"/>
          <p:nvPr/>
        </p:nvSpPr>
        <p:spPr>
          <a:xfrm>
            <a:off x="203890" y="3258719"/>
            <a:ext cx="389850" cy="338554"/>
          </a:xfrm>
          <a:prstGeom prst="rect">
            <a:avLst/>
          </a:prstGeom>
          <a:noFill/>
        </p:spPr>
        <p:txBody>
          <a:bodyPr wrap="none" rtlCol="0">
            <a:spAutoFit/>
          </a:bodyPr>
          <a:lstStyle/>
          <a:p>
            <a:r>
              <a:rPr kumimoji="1" lang="ja-JP" altLang="en-US" sz="1600" dirty="0" smtClean="0">
                <a:solidFill>
                  <a:srgbClr val="FF0000"/>
                </a:solidFill>
              </a:rPr>
              <a:t>⑩</a:t>
            </a:r>
            <a:endParaRPr kumimoji="1" lang="ja-JP" altLang="en-US" sz="1600" dirty="0">
              <a:solidFill>
                <a:srgbClr val="FF0000"/>
              </a:solidFill>
            </a:endParaRPr>
          </a:p>
        </p:txBody>
      </p:sp>
      <p:sp>
        <p:nvSpPr>
          <p:cNvPr id="39" name="テキスト ボックス 38"/>
          <p:cNvSpPr txBox="1"/>
          <p:nvPr/>
        </p:nvSpPr>
        <p:spPr>
          <a:xfrm>
            <a:off x="4458266" y="3493854"/>
            <a:ext cx="389850" cy="338554"/>
          </a:xfrm>
          <a:prstGeom prst="rect">
            <a:avLst/>
          </a:prstGeom>
          <a:noFill/>
        </p:spPr>
        <p:txBody>
          <a:bodyPr wrap="none" rtlCol="0">
            <a:spAutoFit/>
          </a:bodyPr>
          <a:lstStyle/>
          <a:p>
            <a:r>
              <a:rPr kumimoji="1" lang="ja-JP" altLang="en-US" sz="1600" dirty="0" smtClean="0">
                <a:solidFill>
                  <a:srgbClr val="FF0000"/>
                </a:solidFill>
              </a:rPr>
              <a:t>⑪</a:t>
            </a:r>
            <a:endParaRPr kumimoji="1" lang="ja-JP" altLang="en-US" sz="1600" dirty="0">
              <a:solidFill>
                <a:srgbClr val="FF0000"/>
              </a:solidFill>
            </a:endParaRPr>
          </a:p>
        </p:txBody>
      </p:sp>
      <p:sp>
        <p:nvSpPr>
          <p:cNvPr id="40" name="テキスト ボックス 39"/>
          <p:cNvSpPr txBox="1"/>
          <p:nvPr/>
        </p:nvSpPr>
        <p:spPr>
          <a:xfrm>
            <a:off x="4808657" y="3493854"/>
            <a:ext cx="389850" cy="338554"/>
          </a:xfrm>
          <a:prstGeom prst="rect">
            <a:avLst/>
          </a:prstGeom>
          <a:noFill/>
        </p:spPr>
        <p:txBody>
          <a:bodyPr wrap="none" rtlCol="0">
            <a:spAutoFit/>
          </a:bodyPr>
          <a:lstStyle/>
          <a:p>
            <a:r>
              <a:rPr kumimoji="1" lang="ja-JP" altLang="en-US" sz="1600" dirty="0" smtClean="0">
                <a:solidFill>
                  <a:srgbClr val="FF0000"/>
                </a:solidFill>
              </a:rPr>
              <a:t>⑫</a:t>
            </a:r>
            <a:endParaRPr kumimoji="1" lang="ja-JP" altLang="en-US" sz="1600" dirty="0">
              <a:solidFill>
                <a:srgbClr val="FF0000"/>
              </a:solidFill>
            </a:endParaRPr>
          </a:p>
        </p:txBody>
      </p:sp>
      <p:sp>
        <p:nvSpPr>
          <p:cNvPr id="41" name="テキスト ボックス 40"/>
          <p:cNvSpPr txBox="1"/>
          <p:nvPr/>
        </p:nvSpPr>
        <p:spPr>
          <a:xfrm>
            <a:off x="6920600" y="3490673"/>
            <a:ext cx="389850" cy="338554"/>
          </a:xfrm>
          <a:prstGeom prst="rect">
            <a:avLst/>
          </a:prstGeom>
          <a:noFill/>
        </p:spPr>
        <p:txBody>
          <a:bodyPr wrap="none" rtlCol="0">
            <a:spAutoFit/>
          </a:bodyPr>
          <a:lstStyle/>
          <a:p>
            <a:r>
              <a:rPr kumimoji="1" lang="ja-JP" altLang="en-US" sz="1600" dirty="0" smtClean="0">
                <a:solidFill>
                  <a:srgbClr val="FF0000"/>
                </a:solidFill>
              </a:rPr>
              <a:t>⑬</a:t>
            </a:r>
            <a:endParaRPr kumimoji="1" lang="ja-JP" altLang="en-US" sz="1600" dirty="0">
              <a:solidFill>
                <a:srgbClr val="FF0000"/>
              </a:solidFill>
            </a:endParaRP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smtClean="0"/>
              <a:t>①</a:t>
            </a:r>
            <a:r>
              <a:rPr kumimoji="1" lang="en-US" altLang="ja-JP" b="1" dirty="0" smtClean="0"/>
              <a:t>QGIS</a:t>
            </a:r>
            <a:r>
              <a:rPr kumimoji="1" lang="ja-JP" altLang="en-US" b="1" dirty="0" smtClean="0"/>
              <a:t>ファイルを保存　②</a:t>
            </a:r>
            <a:r>
              <a:rPr lang="ja-JP" altLang="en-US" b="1" dirty="0" smtClean="0"/>
              <a:t>名前をつけて</a:t>
            </a:r>
            <a:r>
              <a:rPr lang="en-US" altLang="ja-JP" b="1" dirty="0" smtClean="0"/>
              <a:t>QGIS</a:t>
            </a:r>
            <a:r>
              <a:rPr lang="ja-JP" altLang="en-US" b="1" dirty="0"/>
              <a:t>ファイルを</a:t>
            </a:r>
            <a:r>
              <a:rPr lang="ja-JP" altLang="en-US" b="1" dirty="0" smtClean="0"/>
              <a:t>保存　③地図移動　④地図の拡大と縮小　⑤選択領域にズーム</a:t>
            </a:r>
            <a:endParaRPr lang="en-US" altLang="ja-JP" b="1" dirty="0" smtClean="0"/>
          </a:p>
          <a:p>
            <a:endParaRPr kumimoji="1" lang="en-US" altLang="ja-JP" b="1" dirty="0" smtClean="0"/>
          </a:p>
          <a:p>
            <a:r>
              <a:rPr kumimoji="1" lang="ja-JP" altLang="en-US" b="1" dirty="0" smtClean="0"/>
              <a:t>⑥動作の前後移動　⑦レイヤの情報表示　⑧選択と選択取り消し　⑨長さ、面積計測（手動）　⑩レイヤ編集　</a:t>
            </a:r>
            <a:endParaRPr kumimoji="1" lang="en-US" altLang="ja-JP" b="1" dirty="0" smtClean="0"/>
          </a:p>
          <a:p>
            <a:endParaRPr lang="en-US" altLang="ja-JP" b="1" dirty="0" smtClean="0"/>
          </a:p>
          <a:p>
            <a:r>
              <a:rPr lang="ja-JP" altLang="en-US" b="1" dirty="0" smtClean="0"/>
              <a:t>⑪ベクタレイヤの読み込み　⑫ラスタレイヤ</a:t>
            </a:r>
            <a:r>
              <a:rPr lang="ja-JP" altLang="en-US" b="1" dirty="0"/>
              <a:t>の</a:t>
            </a:r>
            <a:r>
              <a:rPr lang="ja-JP" altLang="en-US" b="1" dirty="0" smtClean="0"/>
              <a:t>読み込み　⑬</a:t>
            </a:r>
            <a:r>
              <a:rPr lang="ja-JP" altLang="en-US" b="1" dirty="0"/>
              <a:t>テキスト</a:t>
            </a:r>
            <a:r>
              <a:rPr lang="ja-JP" altLang="en-US" b="1" dirty="0" smtClean="0"/>
              <a:t>ファイルの</a:t>
            </a:r>
            <a:r>
              <a:rPr lang="ja-JP" altLang="en-US" b="1" dirty="0"/>
              <a:t>読み込み</a:t>
            </a:r>
            <a:endParaRPr kumimoji="1" lang="ja-JP" altLang="en-US" b="1" dirty="0"/>
          </a:p>
        </p:txBody>
      </p:sp>
    </p:spTree>
    <p:extLst>
      <p:ext uri="{BB962C8B-B14F-4D97-AF65-F5344CB8AC3E}">
        <p14:creationId xmlns:p14="http://schemas.microsoft.com/office/powerpoint/2010/main" val="134859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67172" y="2126737"/>
            <a:ext cx="2978721" cy="2961660"/>
          </a:xfrm>
          <a:prstGeom prst="rect">
            <a:avLst/>
          </a:prstGeom>
        </p:spPr>
      </p:pic>
      <p:pic>
        <p:nvPicPr>
          <p:cNvPr id="4" name="図 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470025"/>
            <a:ext cx="8945893" cy="285750"/>
          </a:xfrm>
          <a:prstGeom prst="rect">
            <a:avLst/>
          </a:prstGeom>
        </p:spPr>
      </p:pic>
      <p:cxnSp>
        <p:nvCxnSpPr>
          <p:cNvPr id="5" name="直線コネクタ 4"/>
          <p:cNvCxnSpPr/>
          <p:nvPr/>
        </p:nvCxnSpPr>
        <p:spPr>
          <a:xfrm flipH="1">
            <a:off x="731437" y="16806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2779312" y="728100"/>
            <a:ext cx="9525" cy="741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99053" y="2423550"/>
            <a:ext cx="2172390" cy="338554"/>
          </a:xfrm>
          <a:prstGeom prst="rect">
            <a:avLst/>
          </a:prstGeom>
          <a:noFill/>
        </p:spPr>
        <p:txBody>
          <a:bodyPr wrap="none" rtlCol="0">
            <a:spAutoFit/>
          </a:bodyPr>
          <a:lstStyle/>
          <a:p>
            <a:r>
              <a:rPr kumimoji="1" lang="ja-JP" altLang="en-US" sz="1600" b="1" dirty="0" smtClean="0"/>
              <a:t>右側の座標を固定する</a:t>
            </a:r>
            <a:endParaRPr kumimoji="1" lang="ja-JP" altLang="en-US" sz="1600" b="1" dirty="0"/>
          </a:p>
        </p:txBody>
      </p:sp>
      <p:sp>
        <p:nvSpPr>
          <p:cNvPr id="8" name="テキスト ボックス 7"/>
          <p:cNvSpPr txBox="1"/>
          <p:nvPr/>
        </p:nvSpPr>
        <p:spPr>
          <a:xfrm>
            <a:off x="1327539" y="419170"/>
            <a:ext cx="3315331" cy="338554"/>
          </a:xfrm>
          <a:prstGeom prst="rect">
            <a:avLst/>
          </a:prstGeom>
          <a:noFill/>
        </p:spPr>
        <p:txBody>
          <a:bodyPr wrap="none" rtlCol="0">
            <a:spAutoFit/>
          </a:bodyPr>
          <a:lstStyle/>
          <a:p>
            <a:r>
              <a:rPr kumimoji="1" lang="ja-JP" altLang="en-US" sz="1600" b="1" dirty="0" smtClean="0"/>
              <a:t>マウスのある場所の座標を表示する</a:t>
            </a:r>
            <a:endParaRPr kumimoji="1" lang="ja-JP" altLang="en-US" sz="1600" b="1" dirty="0"/>
          </a:p>
        </p:txBody>
      </p:sp>
      <p:sp>
        <p:nvSpPr>
          <p:cNvPr id="9" name="テキスト ボックス 8"/>
          <p:cNvSpPr txBox="1"/>
          <p:nvPr/>
        </p:nvSpPr>
        <p:spPr>
          <a:xfrm>
            <a:off x="5209617" y="217475"/>
            <a:ext cx="3547766" cy="584775"/>
          </a:xfrm>
          <a:prstGeom prst="rect">
            <a:avLst/>
          </a:prstGeom>
          <a:noFill/>
        </p:spPr>
        <p:txBody>
          <a:bodyPr wrap="none" rtlCol="0">
            <a:spAutoFit/>
          </a:bodyPr>
          <a:lstStyle/>
          <a:p>
            <a:r>
              <a:rPr kumimoji="1" lang="ja-JP" altLang="en-US" sz="1600" b="1" dirty="0" smtClean="0"/>
              <a:t>地図の表示範囲を表示</a:t>
            </a:r>
            <a:endParaRPr kumimoji="1" lang="en-US" altLang="ja-JP" sz="1600" b="1" dirty="0" smtClean="0"/>
          </a:p>
          <a:p>
            <a:r>
              <a:rPr lang="ja-JP" altLang="en-US" sz="1600" b="1" dirty="0" smtClean="0"/>
              <a:t>（この値と地図の表示範囲は連動する）</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7797800" y="1717163"/>
            <a:ext cx="52582" cy="54343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smtClean="0"/>
              <a:t>プロジェクトの座標系とオンザフライの設定ができる</a:t>
            </a:r>
            <a:endParaRPr kumimoji="1" lang="ja-JP" altLang="en-US" sz="1600" b="1" dirty="0"/>
          </a:p>
        </p:txBody>
      </p:sp>
      <p:cxnSp>
        <p:nvCxnSpPr>
          <p:cNvPr id="21" name="直線コネクタ 20"/>
          <p:cNvCxnSpPr>
            <a:endCxn id="26" idx="0"/>
          </p:cNvCxnSpPr>
          <p:nvPr/>
        </p:nvCxnSpPr>
        <p:spPr>
          <a:xfrm flipH="1">
            <a:off x="3658244" y="1755775"/>
            <a:ext cx="3044045" cy="16533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1728869" y="3409168"/>
            <a:ext cx="3858749" cy="338554"/>
          </a:xfrm>
          <a:prstGeom prst="rect">
            <a:avLst/>
          </a:prstGeom>
          <a:noFill/>
        </p:spPr>
        <p:txBody>
          <a:bodyPr wrap="none" rtlCol="0">
            <a:spAutoFit/>
          </a:bodyPr>
          <a:lstStyle/>
          <a:p>
            <a:r>
              <a:rPr kumimoji="1" lang="ja-JP" altLang="en-US" sz="1600" b="1" dirty="0" smtClean="0"/>
              <a:t>地図の拡大縮小と表示がレンダリングする</a:t>
            </a:r>
            <a:endParaRPr kumimoji="1" lang="ja-JP" altLang="en-US" sz="1600" b="1" dirty="0"/>
          </a:p>
        </p:txBody>
      </p:sp>
      <p:sp>
        <p:nvSpPr>
          <p:cNvPr id="30" name="テキスト ボックス 29"/>
          <p:cNvSpPr txBox="1"/>
          <p:nvPr/>
        </p:nvSpPr>
        <p:spPr>
          <a:xfrm>
            <a:off x="3845215" y="1988881"/>
            <a:ext cx="1595309" cy="338554"/>
          </a:xfrm>
          <a:prstGeom prst="rect">
            <a:avLst/>
          </a:prstGeom>
          <a:noFill/>
        </p:spPr>
        <p:txBody>
          <a:bodyPr wrap="none" rtlCol="0">
            <a:spAutoFit/>
          </a:bodyPr>
          <a:lstStyle/>
          <a:p>
            <a:r>
              <a:rPr kumimoji="1" lang="ja-JP" altLang="en-US" sz="1600" b="1" dirty="0" smtClean="0"/>
              <a:t>地図が回転する</a:t>
            </a:r>
            <a:endParaRPr kumimoji="1" lang="ja-JP" altLang="en-US" sz="1600" b="1" dirty="0"/>
          </a:p>
        </p:txBody>
      </p:sp>
    </p:spTree>
    <p:extLst>
      <p:ext uri="{BB962C8B-B14F-4D97-AF65-F5344CB8AC3E}">
        <p14:creationId xmlns:p14="http://schemas.microsoft.com/office/powerpoint/2010/main" val="368882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8775" y="827314"/>
            <a:ext cx="5558279" cy="4326018"/>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189" y="1700367"/>
            <a:ext cx="4829175" cy="2209800"/>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smtClean="0">
                <a:solidFill>
                  <a:srgbClr val="0070C0"/>
                </a:solidFill>
              </a:rPr>
              <a:t>データの読み込み　①ベクタ</a:t>
            </a:r>
            <a:endParaRPr kumimoji="1" lang="ja-JP" altLang="en-US" sz="3200" b="1" u="sng" dirty="0">
              <a:solidFill>
                <a:srgbClr val="0070C0"/>
              </a:solidFill>
            </a:endParaRPr>
          </a:p>
        </p:txBody>
      </p:sp>
      <p:sp>
        <p:nvSpPr>
          <p:cNvPr id="5" name="正方形/長方形 4"/>
          <p:cNvSpPr/>
          <p:nvPr/>
        </p:nvSpPr>
        <p:spPr>
          <a:xfrm>
            <a:off x="4352925" y="1209982"/>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smtClean="0"/>
              <a:t>ベクタデータを読み込むアイコンを</a:t>
            </a:r>
            <a:r>
              <a:rPr lang="ja-JP" altLang="en-US" sz="1600" dirty="0" smtClean="0"/>
              <a:t>クリックするとベクタレイヤ追加ウインドウが表示される。</a:t>
            </a:r>
            <a:endParaRPr lang="en-US" altLang="ja-JP" sz="1600" dirty="0" smtClean="0"/>
          </a:p>
          <a:p>
            <a:r>
              <a:rPr kumimoji="1" lang="ja-JP" altLang="en-US" sz="1600" dirty="0" smtClean="0"/>
              <a:t>文字コードにあわせてエンコーディングを設定し、ブラウズからファイルを選択する。</a:t>
            </a:r>
            <a:endParaRPr kumimoji="1" lang="ja-JP" altLang="en-US" sz="1600" dirty="0"/>
          </a:p>
        </p:txBody>
      </p:sp>
      <p:cxnSp>
        <p:nvCxnSpPr>
          <p:cNvPr id="9" name="直線矢印コネクタ 8"/>
          <p:cNvCxnSpPr/>
          <p:nvPr/>
        </p:nvCxnSpPr>
        <p:spPr>
          <a:xfrm>
            <a:off x="4448594" y="14921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857625" y="2580670"/>
            <a:ext cx="3648076" cy="1625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774685" y="3187813"/>
            <a:ext cx="731016" cy="2126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90880" y="3587677"/>
            <a:ext cx="731016" cy="2126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2860" y="899886"/>
            <a:ext cx="5558279" cy="4358221"/>
          </a:xfrm>
          <a:prstGeom prst="rect">
            <a:avLst/>
          </a:prstGeom>
        </p:spPr>
      </p:pic>
      <p:sp>
        <p:nvSpPr>
          <p:cNvPr id="5" name="正方形/長方形 4"/>
          <p:cNvSpPr/>
          <p:nvPr/>
        </p:nvSpPr>
        <p:spPr>
          <a:xfrm>
            <a:off x="4669410" y="131475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smtClean="0">
                <a:solidFill>
                  <a:srgbClr val="0070C0"/>
                </a:solidFill>
              </a:rPr>
              <a:t>データの読み込み　②</a:t>
            </a:r>
            <a:r>
              <a:rPr lang="ja-JP" altLang="en-US" sz="3200" b="1" dirty="0" smtClean="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a:t>
            </a:r>
            <a:r>
              <a:rPr lang="ja-JP" altLang="en-US" sz="1600" dirty="0" smtClean="0"/>
              <a:t>データ</a:t>
            </a:r>
            <a:r>
              <a:rPr lang="ja-JP" altLang="en-US" sz="1600" dirty="0"/>
              <a:t>を読み込むアイコンを</a:t>
            </a:r>
            <a:r>
              <a:rPr lang="ja-JP" altLang="en-US" sz="1600" dirty="0" smtClean="0"/>
              <a:t>クリックし、読み込みたいラスタデータを選択する</a:t>
            </a:r>
            <a:endParaRPr lang="en-US" altLang="ja-JP" sz="1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7592" y="1932173"/>
            <a:ext cx="4003520" cy="2736850"/>
          </a:xfrm>
          <a:prstGeom prst="rect">
            <a:avLst/>
          </a:prstGeom>
        </p:spPr>
      </p:pic>
      <p:cxnSp>
        <p:nvCxnSpPr>
          <p:cNvPr id="8" name="直線矢印コネクタ 7"/>
          <p:cNvCxnSpPr/>
          <p:nvPr/>
        </p:nvCxnSpPr>
        <p:spPr>
          <a:xfrm>
            <a:off x="4743869" y="1514782"/>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087526" y="3966446"/>
            <a:ext cx="3403600" cy="507831"/>
          </a:xfrm>
          <a:prstGeom prst="rect">
            <a:avLst/>
          </a:prstGeom>
          <a:solidFill>
            <a:schemeClr val="bg1"/>
          </a:solidFill>
          <a:ln>
            <a:solidFill>
              <a:schemeClr val="tx1"/>
            </a:solidFill>
          </a:ln>
        </p:spPr>
        <p:txBody>
          <a:bodyPr wrap="square">
            <a:spAutoFit/>
          </a:bodyPr>
          <a:lstStyle/>
          <a:p>
            <a:r>
              <a:rPr lang="en-US" altLang="ja-JP" sz="900" dirty="0">
                <a:solidFill>
                  <a:srgbClr val="000000"/>
                </a:solidFill>
                <a:latin typeface="ＭＳ Ｐゴシック" panose="020B0600070205080204" pitchFamily="50" charset="-128"/>
              </a:rPr>
              <a:t>"The source data were downloaded from AIST's </a:t>
            </a:r>
            <a:r>
              <a:rPr lang="en-US" altLang="ja-JP" sz="900" dirty="0" err="1">
                <a:solidFill>
                  <a:srgbClr val="000000"/>
                </a:solidFill>
                <a:latin typeface="ＭＳ Ｐゴシック" panose="020B0600070205080204" pitchFamily="50" charset="-128"/>
              </a:rPr>
              <a:t>LandBrowser</a:t>
            </a:r>
            <a:r>
              <a:rPr lang="en-US" altLang="ja-JP" sz="900" dirty="0">
                <a:solidFill>
                  <a:srgbClr val="000000"/>
                </a:solidFill>
                <a:latin typeface="ＭＳ Ｐゴシック" panose="020B0600070205080204" pitchFamily="50" charset="-128"/>
              </a:rPr>
              <a:t>, (http://landbrowser.geogrid.org/landbrowser/index.html/).Landsat 8 data courtesy of the U.S. Geological Survey."</a:t>
            </a:r>
            <a:r>
              <a:rPr lang="en-US" altLang="ja-JP" sz="900" dirty="0"/>
              <a:t> </a:t>
            </a:r>
            <a:endParaRPr lang="ja-JP" altLang="en-US" sz="900" dirty="0"/>
          </a:p>
        </p:txBody>
      </p:sp>
      <p:sp>
        <p:nvSpPr>
          <p:cNvPr id="11" name="正方形/長方形 10"/>
          <p:cNvSpPr/>
          <p:nvPr/>
        </p:nvSpPr>
        <p:spPr>
          <a:xfrm>
            <a:off x="4660303" y="2299041"/>
            <a:ext cx="416521" cy="5394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086426" y="2519458"/>
            <a:ext cx="1381049" cy="230832"/>
          </a:xfrm>
          <a:prstGeom prst="rect">
            <a:avLst/>
          </a:prstGeom>
          <a:solidFill>
            <a:schemeClr val="bg1"/>
          </a:solidFill>
          <a:ln>
            <a:solidFill>
              <a:schemeClr val="tx1"/>
            </a:solidFill>
          </a:ln>
        </p:spPr>
        <p:txBody>
          <a:bodyPr wrap="square">
            <a:spAutoFit/>
          </a:bodyPr>
          <a:lstStyle/>
          <a:p>
            <a:r>
              <a:rPr lang="en-US" altLang="ja-JP" sz="900" b="1" dirty="0" smtClean="0"/>
              <a:t>.</a:t>
            </a:r>
            <a:r>
              <a:rPr lang="en-US" altLang="ja-JP" sz="900" b="1" dirty="0" err="1" smtClean="0"/>
              <a:t>tif</a:t>
            </a:r>
            <a:r>
              <a:rPr lang="ja-JP" altLang="en-US" sz="900" b="1" dirty="0" smtClean="0"/>
              <a:t>ファイル等を選択する</a:t>
            </a:r>
            <a:endParaRPr lang="ja-JP" altLang="en-US" sz="900" b="1" dirty="0"/>
          </a:p>
        </p:txBody>
      </p:sp>
    </p:spTree>
    <p:extLst>
      <p:ext uri="{BB962C8B-B14F-4D97-AF65-F5344CB8AC3E}">
        <p14:creationId xmlns:p14="http://schemas.microsoft.com/office/powerpoint/2010/main" val="363965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38350" y="812800"/>
            <a:ext cx="4874639" cy="3826182"/>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1168" y="1581457"/>
            <a:ext cx="3488802" cy="2594036"/>
          </a:xfrm>
          <a:prstGeom prst="rect">
            <a:avLst/>
          </a:prstGeom>
        </p:spPr>
      </p:pic>
      <p:sp>
        <p:nvSpPr>
          <p:cNvPr id="3" name="タイトル 2"/>
          <p:cNvSpPr txBox="1">
            <a:spLocks noGrp="1"/>
          </p:cNvSpPr>
          <p:nvPr>
            <p:ph type="title"/>
          </p:nvPr>
        </p:nvSpPr>
        <p:spPr>
          <a:xfrm>
            <a:off x="371475" y="142603"/>
            <a:ext cx="4945585" cy="535531"/>
          </a:xfrm>
          <a:prstGeom prst="rect">
            <a:avLst/>
          </a:prstGeom>
          <a:noFill/>
        </p:spPr>
        <p:txBody>
          <a:bodyPr wrap="none" rtlCol="0">
            <a:spAutoFit/>
          </a:bodyPr>
          <a:lstStyle/>
          <a:p>
            <a:r>
              <a:rPr kumimoji="1" lang="ja-JP" altLang="en-US" sz="3200" b="1" u="sng" dirty="0" smtClean="0">
                <a:solidFill>
                  <a:srgbClr val="0070C0"/>
                </a:solidFill>
              </a:rPr>
              <a:t>データの読み込み　③ＣＳＶ</a:t>
            </a:r>
            <a:endParaRPr kumimoji="1" lang="ja-JP" altLang="en-US" sz="3200" b="1" u="sng" dirty="0">
              <a:solidFill>
                <a:srgbClr val="0070C0"/>
              </a:solidFill>
            </a:endParaRPr>
          </a:p>
        </p:txBody>
      </p:sp>
      <p:sp>
        <p:nvSpPr>
          <p:cNvPr id="5" name="正方形/長方形 4"/>
          <p:cNvSpPr/>
          <p:nvPr/>
        </p:nvSpPr>
        <p:spPr>
          <a:xfrm>
            <a:off x="5764785" y="1181407"/>
            <a:ext cx="2095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5869560" y="1381432"/>
            <a:ext cx="0" cy="523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80962" y="4779999"/>
            <a:ext cx="8982075" cy="830997"/>
          </a:xfrm>
          <a:prstGeom prst="rect">
            <a:avLst/>
          </a:prstGeom>
          <a:noFill/>
        </p:spPr>
        <p:txBody>
          <a:bodyPr wrap="square" rtlCol="0">
            <a:spAutoFit/>
          </a:bodyPr>
          <a:lstStyle/>
          <a:p>
            <a:r>
              <a:rPr lang="ja-JP" altLang="en-US" sz="1600" dirty="0" smtClean="0"/>
              <a:t>テキスト読み込みのアイコンから、</a:t>
            </a:r>
            <a:r>
              <a:rPr lang="en-US" altLang="ja-JP" sz="1600" dirty="0" smtClean="0"/>
              <a:t>CSV</a:t>
            </a:r>
            <a:r>
              <a:rPr lang="ja-JP" altLang="en-US" sz="1600" dirty="0" smtClean="0"/>
              <a:t>ファイルを読み込む。</a:t>
            </a:r>
            <a:endParaRPr lang="en-US" altLang="ja-JP" sz="1600" dirty="0" smtClean="0"/>
          </a:p>
          <a:p>
            <a:r>
              <a:rPr kumimoji="1" lang="ja-JP" altLang="en-US" sz="1600" dirty="0" smtClean="0"/>
              <a:t>参照からファイルを選択し、ファイル形式を</a:t>
            </a:r>
            <a:r>
              <a:rPr kumimoji="1" lang="en-US" altLang="ja-JP" sz="1600" dirty="0" smtClean="0"/>
              <a:t>CSV</a:t>
            </a:r>
            <a:r>
              <a:rPr kumimoji="1" lang="ja-JP" altLang="en-US" sz="1600" dirty="0" smtClean="0"/>
              <a:t>にする。</a:t>
            </a:r>
            <a:r>
              <a:rPr kumimoji="1" lang="en-US" altLang="ja-JP" sz="1600" dirty="0" smtClean="0"/>
              <a:t>X,Y</a:t>
            </a:r>
            <a:r>
              <a:rPr kumimoji="1" lang="ja-JP" altLang="en-US" sz="1600" dirty="0" smtClean="0"/>
              <a:t>フィールドに対応する緯度経度があれば指定。し、緯度経度がなければジオメトリなしにチェックをする。</a:t>
            </a:r>
            <a:endParaRPr kumimoji="1" lang="ja-JP" altLang="en-US" sz="1600" dirty="0"/>
          </a:p>
        </p:txBody>
      </p:sp>
      <p:sp>
        <p:nvSpPr>
          <p:cNvPr id="9" name="テキスト ボックス 8"/>
          <p:cNvSpPr txBox="1"/>
          <p:nvPr/>
        </p:nvSpPr>
        <p:spPr>
          <a:xfrm>
            <a:off x="4389679" y="3459247"/>
            <a:ext cx="3271779" cy="524503"/>
          </a:xfrm>
          <a:prstGeom prst="rect">
            <a:avLst/>
          </a:prstGeom>
          <a:solidFill>
            <a:schemeClr val="bg1"/>
          </a:solidFill>
          <a:ln>
            <a:solidFill>
              <a:schemeClr val="tx1"/>
            </a:solidFill>
          </a:ln>
        </p:spPr>
        <p:txBody>
          <a:bodyPr wrap="square" rtlCol="0">
            <a:spAutoFit/>
          </a:bodyPr>
          <a:lstStyle/>
          <a:p>
            <a:r>
              <a:rPr kumimoji="1" lang="en-US" altLang="ja-JP" dirty="0" smtClean="0"/>
              <a:t>※</a:t>
            </a:r>
            <a:r>
              <a:rPr kumimoji="1" lang="ja-JP" altLang="en-US" dirty="0" smtClean="0"/>
              <a:t>裾野市オープンデータ　広域避難地・市指定避難所</a:t>
            </a:r>
            <a:r>
              <a:rPr lang="ja-JP" altLang="en-US" dirty="0" smtClean="0"/>
              <a:t>データを加工したもの</a:t>
            </a:r>
            <a:endParaRPr kumimoji="1" lang="en-US" altLang="ja-JP" dirty="0" smtClean="0"/>
          </a:p>
        </p:txBody>
      </p:sp>
    </p:spTree>
    <p:extLst>
      <p:ext uri="{BB962C8B-B14F-4D97-AF65-F5344CB8AC3E}">
        <p14:creationId xmlns:p14="http://schemas.microsoft.com/office/powerpoint/2010/main" val="141054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1835" y="1320800"/>
            <a:ext cx="4195093" cy="3142634"/>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12713" y="1320800"/>
            <a:ext cx="4171490" cy="3142634"/>
          </a:xfrm>
          <a:prstGeom prst="rect">
            <a:avLst/>
          </a:prstGeom>
        </p:spPr>
      </p:pic>
      <p:sp>
        <p:nvSpPr>
          <p:cNvPr id="5" name="テキスト ボックス 4"/>
          <p:cNvSpPr txBox="1"/>
          <p:nvPr/>
        </p:nvSpPr>
        <p:spPr>
          <a:xfrm>
            <a:off x="1736109" y="913012"/>
            <a:ext cx="1186543" cy="338554"/>
          </a:xfrm>
          <a:prstGeom prst="rect">
            <a:avLst/>
          </a:prstGeom>
          <a:noFill/>
        </p:spPr>
        <p:txBody>
          <a:bodyPr wrap="none" rtlCol="0">
            <a:spAutoFit/>
          </a:bodyPr>
          <a:lstStyle/>
          <a:p>
            <a:r>
              <a:rPr kumimoji="1" lang="ja-JP" altLang="en-US" sz="1600" b="1" dirty="0" smtClean="0"/>
              <a:t>プロジェクト</a:t>
            </a:r>
            <a:endParaRPr kumimoji="1" lang="ja-JP" altLang="en-US" sz="1600" b="1" dirty="0"/>
          </a:p>
        </p:txBody>
      </p:sp>
      <p:sp>
        <p:nvSpPr>
          <p:cNvPr id="6" name="テキスト ボックス 5"/>
          <p:cNvSpPr txBox="1"/>
          <p:nvPr/>
        </p:nvSpPr>
        <p:spPr>
          <a:xfrm>
            <a:off x="6599337" y="913012"/>
            <a:ext cx="598241" cy="338554"/>
          </a:xfrm>
          <a:prstGeom prst="rect">
            <a:avLst/>
          </a:prstGeom>
          <a:noFill/>
        </p:spPr>
        <p:txBody>
          <a:bodyPr wrap="none" rtlCol="0">
            <a:spAutoFit/>
          </a:bodyPr>
          <a:lstStyle/>
          <a:p>
            <a:r>
              <a:rPr kumimoji="1" lang="ja-JP" altLang="en-US" sz="1600" b="1" dirty="0" smtClean="0"/>
              <a:t>編集</a:t>
            </a:r>
            <a:endParaRPr kumimoji="1" lang="ja-JP" altLang="en-US" sz="1600" b="1" dirty="0"/>
          </a:p>
        </p:txBody>
      </p:sp>
      <p:sp>
        <p:nvSpPr>
          <p:cNvPr id="7" name="テキスト ボックス 6"/>
          <p:cNvSpPr txBox="1"/>
          <p:nvPr/>
        </p:nvSpPr>
        <p:spPr>
          <a:xfrm>
            <a:off x="231835" y="4647779"/>
            <a:ext cx="4195093" cy="584775"/>
          </a:xfrm>
          <a:prstGeom prst="rect">
            <a:avLst/>
          </a:prstGeom>
          <a:noFill/>
        </p:spPr>
        <p:txBody>
          <a:bodyPr wrap="square" rtlCol="0">
            <a:spAutoFit/>
          </a:bodyPr>
          <a:lstStyle/>
          <a:p>
            <a:r>
              <a:rPr lang="en-US" altLang="ja-JP" sz="1600" dirty="0" smtClean="0"/>
              <a:t>QGIS</a:t>
            </a:r>
            <a:r>
              <a:rPr lang="ja-JP" altLang="en-US" sz="1600" dirty="0" smtClean="0"/>
              <a:t>（</a:t>
            </a:r>
            <a:r>
              <a:rPr lang="en-US" altLang="ja-JP" sz="1600" dirty="0" smtClean="0"/>
              <a:t>.</a:t>
            </a:r>
            <a:r>
              <a:rPr lang="en-US" altLang="ja-JP" sz="1600" dirty="0" err="1" smtClean="0"/>
              <a:t>qgs</a:t>
            </a:r>
            <a:r>
              <a:rPr lang="ja-JP" altLang="en-US" sz="1600" dirty="0" smtClean="0"/>
              <a:t>）ファイルの保存や読み込み、地図のレイアウト、エクスポートができる。</a:t>
            </a:r>
            <a:endParaRPr lang="en-US" altLang="ja-JP" sz="1600" dirty="0" smtClean="0"/>
          </a:p>
        </p:txBody>
      </p:sp>
      <p:sp>
        <p:nvSpPr>
          <p:cNvPr id="8" name="テキスト ボックス 7"/>
          <p:cNvSpPr txBox="1"/>
          <p:nvPr/>
        </p:nvSpPr>
        <p:spPr>
          <a:xfrm>
            <a:off x="4789110" y="4647779"/>
            <a:ext cx="4195093" cy="584775"/>
          </a:xfrm>
          <a:prstGeom prst="rect">
            <a:avLst/>
          </a:prstGeom>
          <a:noFill/>
        </p:spPr>
        <p:txBody>
          <a:bodyPr wrap="square" rtlCol="0">
            <a:spAutoFit/>
          </a:bodyPr>
          <a:lstStyle/>
          <a:p>
            <a:r>
              <a:rPr lang="ja-JP" altLang="en-US" sz="1600" dirty="0" smtClean="0"/>
              <a:t>ベクターレイヤの編集ができる。編集状態になると、アクティブになる。</a:t>
            </a:r>
            <a:endParaRPr lang="en-US" altLang="ja-JP" sz="1600" dirty="0" smtClean="0"/>
          </a:p>
        </p:txBody>
      </p:sp>
      <p:sp>
        <p:nvSpPr>
          <p:cNvPr id="9" name="正方形/長方形 8"/>
          <p:cNvSpPr/>
          <p:nvPr/>
        </p:nvSpPr>
        <p:spPr>
          <a:xfrm>
            <a:off x="231834" y="1376716"/>
            <a:ext cx="833485" cy="887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087920" y="1376716"/>
            <a:ext cx="833486" cy="1588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736109" y="1988598"/>
            <a:ext cx="2081289" cy="2166452"/>
          </a:xfrm>
          <a:prstGeom prst="rect">
            <a:avLst/>
          </a:prstGeom>
          <a:ln>
            <a:solidFill>
              <a:srgbClr val="FF0000"/>
            </a:solidFill>
          </a:ln>
        </p:spPr>
      </p:pic>
      <p:pic>
        <p:nvPicPr>
          <p:cNvPr id="13" name="図 12"/>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99337" y="1820261"/>
            <a:ext cx="1301789" cy="2467070"/>
          </a:xfrm>
          <a:prstGeom prst="rect">
            <a:avLst/>
          </a:prstGeom>
          <a:ln>
            <a:solidFill>
              <a:srgbClr val="FF0000"/>
            </a:solidFill>
          </a:ln>
        </p:spPr>
      </p:pic>
      <p:sp>
        <p:nvSpPr>
          <p:cNvPr id="12" name="タイトル 2"/>
          <p:cNvSpPr txBox="1">
            <a:spLocks noGrp="1"/>
          </p:cNvSpPr>
          <p:nvPr>
            <p:ph type="title"/>
          </p:nvPr>
        </p:nvSpPr>
        <p:spPr>
          <a:xfrm>
            <a:off x="371475" y="142603"/>
            <a:ext cx="1832553" cy="535531"/>
          </a:xfrm>
          <a:prstGeom prst="rect">
            <a:avLst/>
          </a:prstGeom>
          <a:noFill/>
        </p:spPr>
        <p:txBody>
          <a:bodyPr wrap="none" rtlCol="0">
            <a:spAutoFit/>
          </a:bodyPr>
          <a:lstStyle/>
          <a:p>
            <a:r>
              <a:rPr kumimoji="1" lang="ja-JP" altLang="en-US" sz="3200" b="1" u="sng" dirty="0" smtClean="0">
                <a:solidFill>
                  <a:srgbClr val="0070C0"/>
                </a:solidFill>
              </a:rPr>
              <a:t>機能説明</a:t>
            </a:r>
            <a:endParaRPr kumimoji="1" lang="ja-JP" altLang="en-US" sz="3200" b="1" u="sng" dirty="0">
              <a:solidFill>
                <a:srgbClr val="0070C0"/>
              </a:solidFill>
            </a:endParaRPr>
          </a:p>
        </p:txBody>
      </p:sp>
    </p:spTree>
    <p:extLst>
      <p:ext uri="{BB962C8B-B14F-4D97-AF65-F5344CB8AC3E}">
        <p14:creationId xmlns:p14="http://schemas.microsoft.com/office/powerpoint/2010/main" val="1644080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0713" y="1493520"/>
            <a:ext cx="4096337" cy="3078481"/>
          </a:xfrm>
          <a:prstGeom prst="rect">
            <a:avLst/>
          </a:prstGeom>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90" y="1493520"/>
            <a:ext cx="4037017" cy="3007460"/>
          </a:xfrm>
          <a:prstGeom prst="rect">
            <a:avLst/>
          </a:prstGeom>
        </p:spPr>
      </p:pic>
      <p:sp>
        <p:nvSpPr>
          <p:cNvPr id="7" name="テキスト ボックス 6"/>
          <p:cNvSpPr txBox="1"/>
          <p:nvPr/>
        </p:nvSpPr>
        <p:spPr>
          <a:xfrm>
            <a:off x="1796222" y="913012"/>
            <a:ext cx="756938" cy="338554"/>
          </a:xfrm>
          <a:prstGeom prst="rect">
            <a:avLst/>
          </a:prstGeom>
          <a:noFill/>
        </p:spPr>
        <p:txBody>
          <a:bodyPr wrap="none" rtlCol="0">
            <a:spAutoFit/>
          </a:bodyPr>
          <a:lstStyle/>
          <a:p>
            <a:r>
              <a:rPr lang="ja-JP" altLang="en-US" sz="1600" b="1" dirty="0"/>
              <a:t>ビュ</a:t>
            </a:r>
            <a:r>
              <a:rPr lang="ja-JP" altLang="en-US" sz="1600" b="1" dirty="0" smtClean="0"/>
              <a:t>ー</a:t>
            </a:r>
            <a:endParaRPr kumimoji="1" lang="ja-JP" altLang="en-US" sz="1600" b="1" dirty="0"/>
          </a:p>
        </p:txBody>
      </p:sp>
      <p:sp>
        <p:nvSpPr>
          <p:cNvPr id="8" name="テキスト ボックス 7"/>
          <p:cNvSpPr txBox="1"/>
          <p:nvPr/>
        </p:nvSpPr>
        <p:spPr>
          <a:xfrm>
            <a:off x="6599337" y="913012"/>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31835" y="4647779"/>
            <a:ext cx="4195093" cy="584775"/>
          </a:xfrm>
          <a:prstGeom prst="rect">
            <a:avLst/>
          </a:prstGeom>
          <a:noFill/>
        </p:spPr>
        <p:txBody>
          <a:bodyPr wrap="square" rtlCol="0">
            <a:spAutoFit/>
          </a:bodyPr>
          <a:lstStyle/>
          <a:p>
            <a:r>
              <a:rPr lang="ja-JP" altLang="en-US" sz="1600" dirty="0" smtClean="0"/>
              <a:t>地図の移動や拡大、縮小など、地図画面の操作ができる。</a:t>
            </a:r>
            <a:endParaRPr lang="en-US" altLang="ja-JP" sz="1600" dirty="0" smtClean="0"/>
          </a:p>
        </p:txBody>
      </p:sp>
      <p:sp>
        <p:nvSpPr>
          <p:cNvPr id="10" name="テキスト ボックス 9"/>
          <p:cNvSpPr txBox="1"/>
          <p:nvPr/>
        </p:nvSpPr>
        <p:spPr>
          <a:xfrm>
            <a:off x="4867090" y="4572001"/>
            <a:ext cx="4037017" cy="830997"/>
          </a:xfrm>
          <a:prstGeom prst="rect">
            <a:avLst/>
          </a:prstGeom>
          <a:noFill/>
        </p:spPr>
        <p:txBody>
          <a:bodyPr wrap="square" rtlCol="0">
            <a:spAutoFit/>
          </a:bodyPr>
          <a:lstStyle/>
          <a:p>
            <a:r>
              <a:rPr lang="ja-JP" altLang="en-US" sz="1600" dirty="0" smtClean="0"/>
              <a:t>ベクターやラスタなどのレイヤが追加できる。</a:t>
            </a:r>
            <a:endParaRPr lang="en-US" altLang="ja-JP" sz="1600" dirty="0" smtClean="0"/>
          </a:p>
          <a:p>
            <a:r>
              <a:rPr lang="ja-JP" altLang="en-US" sz="1600" dirty="0" smtClean="0"/>
              <a:t>ポイント、ライン、ポリゴン新規</a:t>
            </a:r>
            <a:r>
              <a:rPr lang="ja-JP" altLang="en-US" sz="1600" dirty="0"/>
              <a:t>レイヤの</a:t>
            </a:r>
            <a:r>
              <a:rPr lang="ja-JP" altLang="en-US" sz="1600" dirty="0" smtClean="0"/>
              <a:t>作成もできる。</a:t>
            </a:r>
            <a:endParaRPr lang="en-US" altLang="ja-JP" sz="1600" dirty="0" smtClean="0"/>
          </a:p>
        </p:txBody>
      </p:sp>
      <p:pic>
        <p:nvPicPr>
          <p:cNvPr id="11" name="図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83104" y="1992631"/>
            <a:ext cx="1308735" cy="2386116"/>
          </a:xfrm>
          <a:prstGeom prst="rect">
            <a:avLst/>
          </a:prstGeom>
          <a:ln>
            <a:solidFill>
              <a:srgbClr val="FF0000"/>
            </a:solidFill>
          </a:ln>
        </p:spPr>
      </p:pic>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819899" y="1992631"/>
            <a:ext cx="1234441" cy="2350802"/>
          </a:xfrm>
          <a:prstGeom prst="rect">
            <a:avLst/>
          </a:prstGeom>
          <a:ln>
            <a:solidFill>
              <a:srgbClr val="FF0000"/>
            </a:solidFill>
          </a:ln>
        </p:spPr>
      </p:pic>
      <p:sp>
        <p:nvSpPr>
          <p:cNvPr id="13" name="正方形/長方形 12"/>
          <p:cNvSpPr/>
          <p:nvPr/>
        </p:nvSpPr>
        <p:spPr>
          <a:xfrm>
            <a:off x="695166" y="1549086"/>
            <a:ext cx="833485" cy="14684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463994" y="1533846"/>
            <a:ext cx="891086" cy="169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8242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4619" y="1371600"/>
            <a:ext cx="4052906" cy="304226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99516" y="1386840"/>
            <a:ext cx="3982269" cy="2963217"/>
          </a:xfrm>
          <a:prstGeom prst="rect">
            <a:avLst/>
          </a:prstGeom>
        </p:spPr>
      </p:pic>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smtClean="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smtClean="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smtClean="0"/>
              <a:t>オプションから、プロジェクトの設定やスナップオプションが設定できる。</a:t>
            </a:r>
            <a:endParaRPr lang="en-US" altLang="ja-JP" sz="1600" dirty="0" smtClean="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smtClean="0"/>
              <a:t>プラグインの管理とインストールができる。</a:t>
            </a:r>
            <a:endParaRPr lang="en-US" altLang="ja-JP" sz="1600" dirty="0" smtClean="0"/>
          </a:p>
          <a:p>
            <a:r>
              <a:rPr lang="en-US" altLang="ja-JP" sz="1600" dirty="0" smtClean="0"/>
              <a:t>python</a:t>
            </a:r>
            <a:r>
              <a:rPr lang="ja-JP" altLang="en-US" sz="1600" dirty="0" smtClean="0"/>
              <a:t>入力画面が開ける。</a:t>
            </a:r>
            <a:endParaRPr lang="en-US" altLang="ja-JP" sz="1600" dirty="0" smtClean="0"/>
          </a:p>
        </p:txBody>
      </p:sp>
      <p:sp>
        <p:nvSpPr>
          <p:cNvPr id="12" name="正方形/長方形 11"/>
          <p:cNvSpPr/>
          <p:nvPr/>
        </p:nvSpPr>
        <p:spPr>
          <a:xfrm>
            <a:off x="1070035" y="1422436"/>
            <a:ext cx="446346" cy="398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05057" y="2193133"/>
            <a:ext cx="1572852" cy="1264921"/>
          </a:xfrm>
          <a:prstGeom prst="rect">
            <a:avLst/>
          </a:prstGeom>
          <a:ln>
            <a:solidFill>
              <a:srgbClr val="FF0000"/>
            </a:solidFill>
          </a:ln>
        </p:spPr>
      </p:pic>
      <p:sp>
        <p:nvSpPr>
          <p:cNvPr id="14" name="正方形/長方形 13"/>
          <p:cNvSpPr/>
          <p:nvPr/>
        </p:nvSpPr>
        <p:spPr>
          <a:xfrm>
            <a:off x="5847775" y="1422436"/>
            <a:ext cx="751562" cy="452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231176" y="2202721"/>
            <a:ext cx="2266482" cy="1264920"/>
          </a:xfrm>
          <a:prstGeom prst="rect">
            <a:avLst/>
          </a:prstGeom>
          <a:ln>
            <a:solidFill>
              <a:srgbClr val="FF0000"/>
            </a:solidFill>
          </a:ln>
        </p:spPr>
      </p:pic>
    </p:spTree>
    <p:extLst>
      <p:ext uri="{BB962C8B-B14F-4D97-AF65-F5344CB8AC3E}">
        <p14:creationId xmlns:p14="http://schemas.microsoft.com/office/powerpoint/2010/main" val="222316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9006" y="1438183"/>
            <a:ext cx="4000601" cy="3009530"/>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864006" y="1438183"/>
            <a:ext cx="4029523" cy="3009530"/>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smtClean="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smtClean="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smtClean="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smtClean="0"/>
          </a:p>
        </p:txBody>
      </p:sp>
      <p:pic>
        <p:nvPicPr>
          <p:cNvPr id="10" name="図 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578619" y="1955373"/>
            <a:ext cx="1371944" cy="2346909"/>
          </a:xfrm>
          <a:prstGeom prst="rect">
            <a:avLst/>
          </a:prstGeom>
          <a:ln>
            <a:solidFill>
              <a:srgbClr val="FF0000"/>
            </a:solidFill>
          </a:ln>
        </p:spPr>
      </p:pic>
      <p:pic>
        <p:nvPicPr>
          <p:cNvPr id="11" name="図 10"/>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7085269" y="1955372"/>
            <a:ext cx="1473242" cy="2346909"/>
          </a:xfrm>
          <a:prstGeom prst="rect">
            <a:avLst/>
          </a:prstGeom>
          <a:ln>
            <a:solidFill>
              <a:srgbClr val="FF0000"/>
            </a:solidFill>
          </a:ln>
        </p:spPr>
      </p:pic>
      <p:sp>
        <p:nvSpPr>
          <p:cNvPr id="12" name="正方形/長方形 11"/>
          <p:cNvSpPr/>
          <p:nvPr/>
        </p:nvSpPr>
        <p:spPr>
          <a:xfrm>
            <a:off x="1510939" y="1460511"/>
            <a:ext cx="557557" cy="989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20092" y="1460511"/>
            <a:ext cx="526937" cy="821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251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6546" y="1376039"/>
            <a:ext cx="4053825" cy="304199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1767" y="1367161"/>
            <a:ext cx="4076498" cy="3050873"/>
          </a:xfrm>
          <a:prstGeom prst="rect">
            <a:avLst/>
          </a:prstGeom>
        </p:spPr>
      </p:pic>
      <p:sp>
        <p:nvSpPr>
          <p:cNvPr id="7" name="テキスト ボックス 6"/>
          <p:cNvSpPr txBox="1"/>
          <p:nvPr/>
        </p:nvSpPr>
        <p:spPr>
          <a:xfrm>
            <a:off x="1581220" y="911624"/>
            <a:ext cx="1364476" cy="338554"/>
          </a:xfrm>
          <a:prstGeom prst="rect">
            <a:avLst/>
          </a:prstGeom>
          <a:noFill/>
        </p:spPr>
        <p:txBody>
          <a:bodyPr wrap="none" rtlCol="0">
            <a:spAutoFit/>
          </a:bodyPr>
          <a:lstStyle/>
          <a:p>
            <a:r>
              <a:rPr lang="ja-JP" altLang="en-US" sz="1600" b="1" dirty="0" smtClean="0"/>
              <a:t>データベース</a:t>
            </a:r>
            <a:endParaRPr kumimoji="1" lang="ja-JP" altLang="en-US" sz="1600" b="1" dirty="0"/>
          </a:p>
        </p:txBody>
      </p:sp>
      <p:sp>
        <p:nvSpPr>
          <p:cNvPr id="8" name="テキスト ボックス 7"/>
          <p:cNvSpPr txBox="1"/>
          <p:nvPr/>
        </p:nvSpPr>
        <p:spPr>
          <a:xfrm>
            <a:off x="6591764" y="911624"/>
            <a:ext cx="576504" cy="338554"/>
          </a:xfrm>
          <a:prstGeom prst="rect">
            <a:avLst/>
          </a:prstGeom>
          <a:noFill/>
        </p:spPr>
        <p:txBody>
          <a:bodyPr wrap="none" rtlCol="0">
            <a:spAutoFit/>
          </a:bodyPr>
          <a:lstStyle/>
          <a:p>
            <a:r>
              <a:rPr kumimoji="1" lang="en-US" altLang="ja-JP" sz="1600" b="1" dirty="0" smtClean="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smtClean="0"/>
              <a:t>PostGIS</a:t>
            </a:r>
            <a:r>
              <a:rPr lang="ja-JP" altLang="en-US" sz="1600" dirty="0" smtClean="0"/>
              <a:t>などのデータベースへの接続や</a:t>
            </a:r>
            <a:r>
              <a:rPr lang="en-US" altLang="ja-JP" sz="1600" dirty="0" err="1" smtClean="0"/>
              <a:t>eVis</a:t>
            </a:r>
            <a:r>
              <a:rPr lang="ja-JP" altLang="en-US" sz="1600" dirty="0" smtClean="0"/>
              <a:t>プラグインによる外部ファイルとの連携が可能</a:t>
            </a:r>
            <a:endParaRPr lang="en-US" altLang="ja-JP" sz="1600" dirty="0" smtClean="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smtClean="0"/>
              <a:t>背景地図の設定や</a:t>
            </a:r>
            <a:r>
              <a:rPr lang="en-US" altLang="ja-JP" sz="1600" dirty="0" smtClean="0"/>
              <a:t>web</a:t>
            </a:r>
            <a:r>
              <a:rPr lang="ja-JP" altLang="en-US" sz="1600" dirty="0" smtClean="0"/>
              <a:t>地図の書き出しができる（プラグインによる）。</a:t>
            </a:r>
            <a:endParaRPr lang="en-US" altLang="ja-JP" sz="1600" dirty="0" smtClean="0"/>
          </a:p>
        </p:txBody>
      </p:sp>
      <p:sp>
        <p:nvSpPr>
          <p:cNvPr id="11" name="正方形/長方形 10"/>
          <p:cNvSpPr/>
          <p:nvPr/>
        </p:nvSpPr>
        <p:spPr>
          <a:xfrm>
            <a:off x="1817112" y="1407196"/>
            <a:ext cx="400308" cy="26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98440" y="1407196"/>
            <a:ext cx="492473" cy="520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977374" y="2373111"/>
            <a:ext cx="1666295" cy="968777"/>
          </a:xfrm>
          <a:prstGeom prst="rect">
            <a:avLst/>
          </a:prstGeom>
          <a:ln>
            <a:solidFill>
              <a:srgbClr val="FF0000"/>
            </a:solidFill>
          </a:ln>
        </p:spPr>
      </p:pic>
      <p:pic>
        <p:nvPicPr>
          <p:cNvPr id="14" name="図 1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516209" y="2436101"/>
            <a:ext cx="1539259" cy="1470074"/>
          </a:xfrm>
          <a:prstGeom prst="rect">
            <a:avLst/>
          </a:prstGeom>
          <a:ln>
            <a:solidFill>
              <a:srgbClr val="FF0000"/>
            </a:solidFill>
          </a:ln>
        </p:spPr>
      </p:pic>
    </p:spTree>
    <p:extLst>
      <p:ext uri="{BB962C8B-B14F-4D97-AF65-F5344CB8AC3E}">
        <p14:creationId xmlns:p14="http://schemas.microsoft.com/office/powerpoint/2010/main" val="111037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smtClean="0"/>
              <a:t>【</a:t>
            </a:r>
            <a:r>
              <a:rPr lang="ja-JP" altLang="en-US" sz="2000" dirty="0" smtClean="0"/>
              <a:t>利用データ</a:t>
            </a:r>
            <a:r>
              <a:rPr lang="en-US" altLang="ja-JP" sz="2000" dirty="0" smtClean="0"/>
              <a:t>】</a:t>
            </a:r>
          </a:p>
          <a:p>
            <a:r>
              <a:rPr lang="ja-JP" altLang="en-US" sz="2000" dirty="0" smtClean="0"/>
              <a:t>各スライド中に記載</a:t>
            </a:r>
            <a:endParaRPr lang="en-US" altLang="ja-JP" sz="2000" dirty="0"/>
          </a:p>
          <a:p>
            <a:endParaRPr lang="en-US" altLang="ja-JP" sz="2000" dirty="0" smtClean="0"/>
          </a:p>
          <a:p>
            <a:r>
              <a:rPr lang="en-US" altLang="ja-JP" sz="2000" dirty="0" smtClean="0"/>
              <a:t>【</a:t>
            </a:r>
            <a:r>
              <a:rPr lang="ja-JP" altLang="en-US" sz="2000" dirty="0" smtClean="0"/>
              <a:t>実習内容</a:t>
            </a:r>
            <a:r>
              <a:rPr lang="en-US" altLang="ja-JP" sz="2000" dirty="0" smtClean="0"/>
              <a:t>】</a:t>
            </a:r>
          </a:p>
          <a:p>
            <a:endParaRPr lang="en-US" altLang="ja-JP" sz="2000" dirty="0" smtClean="0"/>
          </a:p>
          <a:p>
            <a:r>
              <a:rPr lang="ja-JP" altLang="en-US" sz="2000" dirty="0" smtClean="0"/>
              <a:t>①　</a:t>
            </a:r>
            <a:r>
              <a:rPr lang="ja-JP" altLang="en-US" sz="2000" dirty="0"/>
              <a:t>インストールと起動</a:t>
            </a:r>
          </a:p>
          <a:p>
            <a:r>
              <a:rPr lang="ja-JP" altLang="en-US" sz="2000" dirty="0" smtClean="0"/>
              <a:t>②　機能</a:t>
            </a:r>
            <a:r>
              <a:rPr lang="ja-JP" altLang="en-US" sz="2000" dirty="0"/>
              <a:t>の確認とデータの読み込み</a:t>
            </a:r>
          </a:p>
          <a:p>
            <a:r>
              <a:rPr lang="ja-JP" altLang="en-US" sz="2000" dirty="0" smtClean="0"/>
              <a:t>③　地図</a:t>
            </a:r>
            <a:r>
              <a:rPr lang="ja-JP" altLang="en-US" sz="2000" dirty="0"/>
              <a:t>のレイアウ</a:t>
            </a:r>
          </a:p>
          <a:p>
            <a:r>
              <a:rPr lang="ja-JP" altLang="en-US" sz="2000" dirty="0" smtClean="0"/>
              <a:t>④　属性</a:t>
            </a:r>
            <a:r>
              <a:rPr lang="ja-JP" altLang="en-US" sz="2000" dirty="0"/>
              <a:t>テーブルとプロパティ</a:t>
            </a:r>
          </a:p>
          <a:p>
            <a:r>
              <a:rPr lang="ja-JP" altLang="en-US" sz="2000" dirty="0" smtClean="0"/>
              <a:t>⑤　データ</a:t>
            </a:r>
            <a:r>
              <a:rPr lang="ja-JP" altLang="en-US" sz="2000" dirty="0"/>
              <a:t>の保存形式</a:t>
            </a:r>
          </a:p>
          <a:p>
            <a:endParaRPr lang="en-US" altLang="ja-JP" sz="2000" dirty="0" smtClean="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7656" y="1937546"/>
            <a:ext cx="4547675" cy="2146182"/>
          </a:xfrm>
          <a:prstGeom prst="rect">
            <a:avLst/>
          </a:prstGeom>
        </p:spPr>
      </p:pic>
    </p:spTree>
    <p:extLst>
      <p:ext uri="{BB962C8B-B14F-4D97-AF65-F5344CB8AC3E}">
        <p14:creationId xmlns:p14="http://schemas.microsoft.com/office/powerpoint/2010/main" val="140866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4460" y="1500326"/>
            <a:ext cx="4057418" cy="3045041"/>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4056" y="1509204"/>
            <a:ext cx="3969071" cy="3036163"/>
          </a:xfrm>
          <a:prstGeom prst="rect">
            <a:avLst/>
          </a:prstGeom>
        </p:spPr>
      </p:pic>
      <p:sp>
        <p:nvSpPr>
          <p:cNvPr id="5" name="テキスト ボックス 4"/>
          <p:cNvSpPr txBox="1"/>
          <p:nvPr/>
        </p:nvSpPr>
        <p:spPr>
          <a:xfrm>
            <a:off x="1540436" y="1028392"/>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440503" y="1028392"/>
            <a:ext cx="776175" cy="338554"/>
          </a:xfrm>
          <a:prstGeom prst="rect">
            <a:avLst/>
          </a:prstGeom>
          <a:noFill/>
        </p:spPr>
        <p:txBody>
          <a:bodyPr wrap="none" rtlCol="0">
            <a:spAutoFit/>
          </a:bodyPr>
          <a:lstStyle/>
          <a:p>
            <a:r>
              <a:rPr lang="ja-JP" altLang="en-US" sz="1600" b="1" dirty="0" smtClean="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smtClean="0"/>
              <a:t>他の</a:t>
            </a:r>
            <a:r>
              <a:rPr lang="en-US" altLang="ja-JP" sz="1600" dirty="0" smtClean="0"/>
              <a:t>GIS</a:t>
            </a:r>
            <a:r>
              <a:rPr lang="ja-JP" altLang="en-US" sz="1600" dirty="0" smtClean="0"/>
              <a:t>ソフトウェアと連携して操作ができる（</a:t>
            </a:r>
            <a:r>
              <a:rPr lang="en-US" altLang="ja-JP" sz="1600" dirty="0" smtClean="0"/>
              <a:t>R,GRASS,SAGA</a:t>
            </a:r>
            <a:r>
              <a:rPr lang="ja-JP" altLang="en-US" sz="1600" dirty="0" smtClean="0"/>
              <a:t>などが</a:t>
            </a:r>
            <a:r>
              <a:rPr lang="en-US" altLang="ja-JP" sz="1600" dirty="0" smtClean="0"/>
              <a:t>QGIS</a:t>
            </a:r>
            <a:r>
              <a:rPr lang="ja-JP" altLang="en-US" sz="1600" dirty="0" smtClean="0"/>
              <a:t>内で処理できる）。</a:t>
            </a:r>
            <a:endParaRPr lang="en-US" altLang="ja-JP" sz="1600" dirty="0" smtClean="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smtClean="0"/>
              <a:t>QGIS</a:t>
            </a:r>
            <a:r>
              <a:rPr lang="ja-JP" altLang="en-US" sz="1600" dirty="0" smtClean="0"/>
              <a:t>のヘルプが確認できる。</a:t>
            </a:r>
            <a:endParaRPr lang="en-US" altLang="ja-JP" sz="1600" dirty="0" smtClean="0"/>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828800" y="2432373"/>
            <a:ext cx="1926454" cy="1109709"/>
          </a:xfrm>
          <a:prstGeom prst="rect">
            <a:avLst/>
          </a:prstGeom>
          <a:ln>
            <a:solidFill>
              <a:srgbClr val="FF0000"/>
            </a:solidFill>
          </a:ln>
        </p:spPr>
      </p:pic>
      <p:sp>
        <p:nvSpPr>
          <p:cNvPr id="10" name="正方形/長方形 9"/>
          <p:cNvSpPr/>
          <p:nvPr/>
        </p:nvSpPr>
        <p:spPr>
          <a:xfrm>
            <a:off x="2436109" y="1531501"/>
            <a:ext cx="697708" cy="439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283316" y="1531500"/>
            <a:ext cx="742097" cy="56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440503" y="2432373"/>
            <a:ext cx="1584910" cy="1120030"/>
          </a:xfrm>
          <a:prstGeom prst="rect">
            <a:avLst/>
          </a:prstGeom>
          <a:ln>
            <a:solidFill>
              <a:srgbClr val="FF0000"/>
            </a:solidFill>
          </a:ln>
        </p:spPr>
      </p:pic>
    </p:spTree>
    <p:extLst>
      <p:ext uri="{BB962C8B-B14F-4D97-AF65-F5344CB8AC3E}">
        <p14:creationId xmlns:p14="http://schemas.microsoft.com/office/powerpoint/2010/main" val="2322164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90550" y="1096832"/>
            <a:ext cx="3951377" cy="3119508"/>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smtClean="0">
                <a:solidFill>
                  <a:srgbClr val="0070C0"/>
                </a:solidFill>
              </a:rPr>
              <a:t>属性テーブル</a:t>
            </a:r>
            <a:endParaRPr kumimoji="1" lang="ja-JP" altLang="en-US" sz="3200" b="1" u="sng" dirty="0">
              <a:solidFill>
                <a:srgbClr val="0070C0"/>
              </a:solidFill>
            </a:endParaRPr>
          </a:p>
        </p:txBody>
      </p:sp>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96343" y="1202268"/>
            <a:ext cx="3805084" cy="2925159"/>
          </a:xfrm>
          <a:prstGeom prst="rect">
            <a:avLst/>
          </a:prstGeom>
        </p:spPr>
      </p:pic>
      <p:pic>
        <p:nvPicPr>
          <p:cNvPr id="6" name="図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679179" y="4686903"/>
            <a:ext cx="5785642" cy="652805"/>
          </a:xfrm>
          <a:prstGeom prst="rect">
            <a:avLst/>
          </a:prstGeom>
        </p:spPr>
      </p:pic>
      <p:sp>
        <p:nvSpPr>
          <p:cNvPr id="2" name="テキスト ボックス 1"/>
          <p:cNvSpPr txBox="1"/>
          <p:nvPr/>
        </p:nvSpPr>
        <p:spPr>
          <a:xfrm>
            <a:off x="2356133" y="796605"/>
            <a:ext cx="4504759" cy="338554"/>
          </a:xfrm>
          <a:prstGeom prst="rect">
            <a:avLst/>
          </a:prstGeom>
          <a:noFill/>
        </p:spPr>
        <p:txBody>
          <a:bodyPr wrap="none" rtlCol="0">
            <a:spAutoFit/>
          </a:bodyPr>
          <a:lstStyle/>
          <a:p>
            <a:r>
              <a:rPr kumimoji="1" lang="ja-JP" altLang="en-US" sz="1600" b="1" dirty="0" smtClean="0"/>
              <a:t>レイヤから属性テーブルを開き、中身を確認する。</a:t>
            </a:r>
            <a:endParaRPr kumimoji="1" lang="ja-JP" altLang="en-US" sz="1600" b="1" dirty="0"/>
          </a:p>
        </p:txBody>
      </p:sp>
      <p:sp>
        <p:nvSpPr>
          <p:cNvPr id="11" name="テキスト ボックス 10"/>
          <p:cNvSpPr txBox="1"/>
          <p:nvPr/>
        </p:nvSpPr>
        <p:spPr>
          <a:xfrm>
            <a:off x="1763169" y="5406582"/>
            <a:ext cx="1064715" cy="308418"/>
          </a:xfrm>
          <a:prstGeom prst="rect">
            <a:avLst/>
          </a:prstGeom>
          <a:noFill/>
        </p:spPr>
        <p:txBody>
          <a:bodyPr wrap="none" rtlCol="0">
            <a:spAutoFit/>
          </a:bodyPr>
          <a:lstStyle/>
          <a:p>
            <a:r>
              <a:rPr kumimoji="1" lang="ja-JP" altLang="en-US" b="1" dirty="0" smtClean="0"/>
              <a:t>①セル編集</a:t>
            </a:r>
            <a:endParaRPr kumimoji="1" lang="ja-JP" altLang="en-US" b="1" dirty="0"/>
          </a:p>
        </p:txBody>
      </p:sp>
      <p:sp>
        <p:nvSpPr>
          <p:cNvPr id="12" name="テキスト ボックス 11"/>
          <p:cNvSpPr txBox="1"/>
          <p:nvPr/>
        </p:nvSpPr>
        <p:spPr>
          <a:xfrm>
            <a:off x="4068259" y="5406582"/>
            <a:ext cx="728084" cy="308418"/>
          </a:xfrm>
          <a:prstGeom prst="rect">
            <a:avLst/>
          </a:prstGeom>
          <a:noFill/>
        </p:spPr>
        <p:txBody>
          <a:bodyPr wrap="none" rtlCol="0">
            <a:spAutoFit/>
          </a:bodyPr>
          <a:lstStyle/>
          <a:p>
            <a:r>
              <a:rPr kumimoji="1" lang="ja-JP" altLang="en-US" b="1" dirty="0" smtClean="0"/>
              <a:t>②選択</a:t>
            </a:r>
            <a:endParaRPr kumimoji="1" lang="ja-JP" altLang="en-US" b="1" dirty="0"/>
          </a:p>
        </p:txBody>
      </p:sp>
      <p:sp>
        <p:nvSpPr>
          <p:cNvPr id="13" name="正方形/長方形 12"/>
          <p:cNvSpPr/>
          <p:nvPr/>
        </p:nvSpPr>
        <p:spPr>
          <a:xfrm>
            <a:off x="1679179" y="4946841"/>
            <a:ext cx="1232697" cy="3928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956263" y="4946840"/>
            <a:ext cx="27698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67899" y="4937961"/>
            <a:ext cx="1379668"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67899" y="5406582"/>
            <a:ext cx="1475084" cy="308418"/>
          </a:xfrm>
          <a:prstGeom prst="rect">
            <a:avLst/>
          </a:prstGeom>
          <a:noFill/>
        </p:spPr>
        <p:txBody>
          <a:bodyPr wrap="none" rtlCol="0">
            <a:spAutoFit/>
          </a:bodyPr>
          <a:lstStyle/>
          <a:p>
            <a:r>
              <a:rPr lang="ja-JP" altLang="en-US" b="1" dirty="0" smtClean="0"/>
              <a:t>③フィールド編集</a:t>
            </a:r>
            <a:endParaRPr kumimoji="1" lang="ja-JP" altLang="en-US" b="1" dirty="0"/>
          </a:p>
        </p:txBody>
      </p:sp>
      <p:sp>
        <p:nvSpPr>
          <p:cNvPr id="19" name="テキスト ボックス 18"/>
          <p:cNvSpPr txBox="1"/>
          <p:nvPr/>
        </p:nvSpPr>
        <p:spPr>
          <a:xfrm>
            <a:off x="4308869" y="4378485"/>
            <a:ext cx="1431802" cy="308418"/>
          </a:xfrm>
          <a:prstGeom prst="rect">
            <a:avLst/>
          </a:prstGeom>
          <a:noFill/>
        </p:spPr>
        <p:txBody>
          <a:bodyPr wrap="none" rtlCol="0">
            <a:spAutoFit/>
          </a:bodyPr>
          <a:lstStyle/>
          <a:p>
            <a:r>
              <a:rPr kumimoji="1" lang="ja-JP" altLang="en-US" b="1" dirty="0" smtClean="0"/>
              <a:t>トータル数：</a:t>
            </a:r>
            <a:r>
              <a:rPr kumimoji="1" lang="en-US" altLang="ja-JP" b="1" dirty="0" smtClean="0"/>
              <a:t>1264</a:t>
            </a:r>
            <a:endParaRPr kumimoji="1" lang="ja-JP" altLang="en-US" b="1" dirty="0"/>
          </a:p>
        </p:txBody>
      </p:sp>
      <p:sp>
        <p:nvSpPr>
          <p:cNvPr id="20" name="テキスト ボックス 19"/>
          <p:cNvSpPr txBox="1"/>
          <p:nvPr/>
        </p:nvSpPr>
        <p:spPr>
          <a:xfrm>
            <a:off x="6514899" y="4378485"/>
            <a:ext cx="910827" cy="308418"/>
          </a:xfrm>
          <a:prstGeom prst="rect">
            <a:avLst/>
          </a:prstGeom>
          <a:noFill/>
        </p:spPr>
        <p:txBody>
          <a:bodyPr wrap="none" rtlCol="0">
            <a:spAutoFit/>
          </a:bodyPr>
          <a:lstStyle/>
          <a:p>
            <a:r>
              <a:rPr lang="ja-JP" altLang="en-US" b="1" dirty="0" smtClean="0"/>
              <a:t>選択数：</a:t>
            </a:r>
            <a:r>
              <a:rPr lang="en-US" altLang="ja-JP" b="1" dirty="0" smtClean="0"/>
              <a:t>0</a:t>
            </a:r>
            <a:endParaRPr kumimoji="1" lang="ja-JP" altLang="en-US" b="1" dirty="0"/>
          </a:p>
        </p:txBody>
      </p:sp>
      <p:sp>
        <p:nvSpPr>
          <p:cNvPr id="21" name="正方形/長方形 20"/>
          <p:cNvSpPr/>
          <p:nvPr/>
        </p:nvSpPr>
        <p:spPr>
          <a:xfrm>
            <a:off x="4796343" y="1193388"/>
            <a:ext cx="3805084" cy="194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6299200" y="1388265"/>
            <a:ext cx="2039334" cy="2981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2356133" y="2743200"/>
            <a:ext cx="2252380" cy="449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090958" y="142603"/>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spTree>
    <p:extLst>
      <p:ext uri="{BB962C8B-B14F-4D97-AF65-F5344CB8AC3E}">
        <p14:creationId xmlns:p14="http://schemas.microsoft.com/office/powerpoint/2010/main" val="1109145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775903"/>
            <a:ext cx="5214147" cy="4266120"/>
          </a:xfrm>
          <a:prstGeom prst="rect">
            <a:avLst/>
          </a:prstGeom>
        </p:spPr>
      </p:pic>
      <p:sp>
        <p:nvSpPr>
          <p:cNvPr id="5" name="正方形/長方形 4"/>
          <p:cNvSpPr/>
          <p:nvPr/>
        </p:nvSpPr>
        <p:spPr>
          <a:xfrm>
            <a:off x="4773375" y="1025680"/>
            <a:ext cx="339645" cy="299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556767" y="2621428"/>
            <a:ext cx="247393" cy="2208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smtClean="0"/>
              <a:t>属性テーブルで選択したものは、地図上で黄色で表示される。</a:t>
            </a:r>
            <a:endParaRPr kumimoji="1" lang="en-US" altLang="ja-JP" sz="1600" b="1" dirty="0" smtClean="0"/>
          </a:p>
          <a:p>
            <a:r>
              <a:rPr kumimoji="1" lang="ja-JP" altLang="en-US" sz="1600" b="1" dirty="0" smtClean="0"/>
              <a:t>選択アイコンで地図上のレイヤを選択した場合は、その属性テーブルが選択される。</a:t>
            </a:r>
            <a:endParaRPr kumimoji="1" lang="ja-JP" altLang="en-US" sz="1600" b="1" dirty="0"/>
          </a:p>
        </p:txBody>
      </p:sp>
      <p:sp>
        <p:nvSpPr>
          <p:cNvPr id="10" name="テキスト ボックス 9"/>
          <p:cNvSpPr txBox="1"/>
          <p:nvPr/>
        </p:nvSpPr>
        <p:spPr>
          <a:xfrm>
            <a:off x="3916680" y="574427"/>
            <a:ext cx="2050500" cy="338554"/>
          </a:xfrm>
          <a:prstGeom prst="rect">
            <a:avLst/>
          </a:prstGeom>
          <a:noFill/>
        </p:spPr>
        <p:txBody>
          <a:bodyPr wrap="square" rtlCol="0">
            <a:spAutoFit/>
          </a:bodyPr>
          <a:lstStyle/>
          <a:p>
            <a:r>
              <a:rPr kumimoji="1" lang="ja-JP" altLang="en-US" sz="1600" b="1" dirty="0" smtClean="0"/>
              <a:t>選択アイコン</a:t>
            </a:r>
            <a:endParaRPr kumimoji="1" lang="ja-JP" altLang="en-US" sz="1600" b="1" dirty="0"/>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smtClean="0"/>
              <a:t>属性テーブルの表示の方法を選択した地物のみに切り替える</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830" y="2908610"/>
            <a:ext cx="5762625" cy="2105025"/>
          </a:xfrm>
          <a:prstGeom prst="rect">
            <a:avLst/>
          </a:prstGeom>
        </p:spPr>
      </p:pic>
      <p:sp>
        <p:nvSpPr>
          <p:cNvPr id="7" name="正方形/長方形 6"/>
          <p:cNvSpPr/>
          <p:nvPr/>
        </p:nvSpPr>
        <p:spPr>
          <a:xfrm>
            <a:off x="3195405" y="3684408"/>
            <a:ext cx="4989512" cy="2460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222075" y="4716273"/>
            <a:ext cx="1454700" cy="2878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1530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9062" y="1301649"/>
            <a:ext cx="5401191" cy="3841851"/>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433" y="2202192"/>
            <a:ext cx="4614862" cy="3167062"/>
          </a:xfrm>
          <a:prstGeom prst="rect">
            <a:avLst/>
          </a:prstGeom>
        </p:spPr>
      </p:pic>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smtClean="0">
                <a:solidFill>
                  <a:srgbClr val="0070C0"/>
                </a:solidFill>
              </a:rPr>
              <a:t>プロパティ</a:t>
            </a:r>
            <a:endParaRPr kumimoji="1" lang="ja-JP" altLang="en-US" sz="3200" b="1" u="sng" dirty="0">
              <a:solidFill>
                <a:srgbClr val="0070C0"/>
              </a:solidFill>
            </a:endParaRPr>
          </a:p>
        </p:txBody>
      </p:sp>
      <p:sp>
        <p:nvSpPr>
          <p:cNvPr id="7" name="テキスト ボックス 6"/>
          <p:cNvSpPr txBox="1"/>
          <p:nvPr/>
        </p:nvSpPr>
        <p:spPr>
          <a:xfrm>
            <a:off x="5722909" y="1280217"/>
            <a:ext cx="3338111" cy="584775"/>
          </a:xfrm>
          <a:prstGeom prst="rect">
            <a:avLst/>
          </a:prstGeom>
          <a:noFill/>
        </p:spPr>
        <p:txBody>
          <a:bodyPr wrap="square" rtlCol="0">
            <a:spAutoFit/>
          </a:bodyPr>
          <a:lstStyle/>
          <a:p>
            <a:r>
              <a:rPr kumimoji="1" lang="ja-JP" altLang="en-US" sz="1600" b="1" dirty="0" smtClean="0"/>
              <a:t>レイヤウインドウからレイヤを選択し、右クリックでプロパティを表示する。</a:t>
            </a:r>
            <a:endParaRPr kumimoji="1" lang="ja-JP" altLang="en-US" sz="1600" b="1" dirty="0"/>
          </a:p>
        </p:txBody>
      </p:sp>
      <p:sp>
        <p:nvSpPr>
          <p:cNvPr id="8" name="正方形/長方形 7"/>
          <p:cNvSpPr/>
          <p:nvPr/>
        </p:nvSpPr>
        <p:spPr>
          <a:xfrm>
            <a:off x="2933484" y="133482"/>
            <a:ext cx="5875242" cy="523220"/>
          </a:xfrm>
          <a:prstGeom prst="rect">
            <a:avLst/>
          </a:prstGeom>
        </p:spPr>
        <p:txBody>
          <a:bodyPr wrap="square">
            <a:spAutoFit/>
          </a:bodyPr>
          <a:lstStyle/>
          <a:p>
            <a:r>
              <a:rPr lang="en-US" altLang="ja-JP" sz="1400" dirty="0" smtClean="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以下の教材は、国土</a:t>
            </a:r>
            <a:r>
              <a:rPr lang="ja-JP" altLang="en-US" sz="1400" dirty="0">
                <a:solidFill>
                  <a:srgbClr val="000000"/>
                </a:solidFill>
                <a:latin typeface="ＭＳ Ｐゴシック" panose="020B0600070205080204" pitchFamily="50" charset="-128"/>
              </a:rPr>
              <a:t>交通省国土政策局「国土数値情報</a:t>
            </a:r>
            <a:r>
              <a:rPr lang="ja-JP" altLang="en-US" sz="1400" dirty="0" smtClean="0">
                <a:solidFill>
                  <a:srgbClr val="000000"/>
                </a:solidFill>
                <a:latin typeface="ＭＳ Ｐゴシック" panose="020B0600070205080204" pitchFamily="50" charset="-128"/>
              </a:rPr>
              <a:t>（東京都　地価公示データ</a:t>
            </a:r>
            <a:r>
              <a:rPr lang="ja-JP" altLang="en-US" sz="1400" dirty="0">
                <a:solidFill>
                  <a:srgbClr val="000000"/>
                </a:solidFill>
                <a:latin typeface="ＭＳ Ｐゴシック" panose="020B0600070205080204" pitchFamily="50" charset="-128"/>
              </a:rPr>
              <a:t>）」</a:t>
            </a:r>
            <a:r>
              <a:rPr lang="ja-JP" altLang="en-US" sz="1400" dirty="0" smtClean="0">
                <a:solidFill>
                  <a:srgbClr val="000000"/>
                </a:solidFill>
                <a:latin typeface="ＭＳ Ｐゴシック" panose="020B0600070205080204" pitchFamily="50" charset="-128"/>
              </a:rPr>
              <a:t>を加工したものを利用し、作成</a:t>
            </a:r>
            <a:r>
              <a:rPr lang="ja-JP" altLang="en-US" sz="1400" dirty="0">
                <a:solidFill>
                  <a:srgbClr val="000000"/>
                </a:solidFill>
                <a:latin typeface="ＭＳ Ｐゴシック" panose="020B0600070205080204" pitchFamily="50" charset="-128"/>
              </a:rPr>
              <a:t>している。</a:t>
            </a:r>
            <a:endParaRPr lang="ja-JP" altLang="en-US" sz="1400" dirty="0"/>
          </a:p>
        </p:txBody>
      </p:sp>
      <p:cxnSp>
        <p:nvCxnSpPr>
          <p:cNvPr id="11" name="直線矢印コネクタ 10"/>
          <p:cNvCxnSpPr/>
          <p:nvPr/>
        </p:nvCxnSpPr>
        <p:spPr>
          <a:xfrm flipV="1">
            <a:off x="2087751" y="2581275"/>
            <a:ext cx="2272682" cy="20197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471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867" y="506182"/>
            <a:ext cx="6853457" cy="4703353"/>
          </a:xfrm>
          <a:prstGeom prst="rect">
            <a:avLst/>
          </a:prstGeom>
        </p:spPr>
      </p:pic>
      <p:sp>
        <p:nvSpPr>
          <p:cNvPr id="3" name="正方形/長方形 2"/>
          <p:cNvSpPr/>
          <p:nvPr/>
        </p:nvSpPr>
        <p:spPr>
          <a:xfrm>
            <a:off x="1086036" y="719584"/>
            <a:ext cx="1057089" cy="239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50305" y="75229"/>
            <a:ext cx="6152646" cy="338554"/>
          </a:xfrm>
          <a:prstGeom prst="rect">
            <a:avLst/>
          </a:prstGeom>
          <a:noFill/>
        </p:spPr>
        <p:txBody>
          <a:bodyPr wrap="none" rtlCol="0">
            <a:spAutoFit/>
          </a:bodyPr>
          <a:lstStyle/>
          <a:p>
            <a:r>
              <a:rPr kumimoji="1" lang="ja-JP" altLang="en-US" sz="1600" b="1" dirty="0" smtClean="0"/>
              <a:t>一般情報：座標系を確認したり、文字コード、表示名の変更が</a:t>
            </a:r>
            <a:r>
              <a:rPr lang="ja-JP" altLang="en-US" sz="1600" b="1" dirty="0" smtClean="0"/>
              <a:t>できる。</a:t>
            </a:r>
            <a:endParaRPr kumimoji="1" lang="ja-JP" altLang="en-US" sz="1600" b="1" dirty="0"/>
          </a:p>
        </p:txBody>
      </p:sp>
      <p:sp>
        <p:nvSpPr>
          <p:cNvPr id="2" name="テキスト ボックス 1"/>
          <p:cNvSpPr txBox="1"/>
          <p:nvPr/>
        </p:nvSpPr>
        <p:spPr>
          <a:xfrm>
            <a:off x="4873840" y="1233995"/>
            <a:ext cx="2988319" cy="338554"/>
          </a:xfrm>
          <a:prstGeom prst="rect">
            <a:avLst/>
          </a:prstGeom>
          <a:noFill/>
        </p:spPr>
        <p:txBody>
          <a:bodyPr wrap="none" rtlCol="0">
            <a:spAutoFit/>
          </a:bodyPr>
          <a:lstStyle/>
          <a:p>
            <a:r>
              <a:rPr kumimoji="1" lang="ja-JP" altLang="en-US" sz="1600" dirty="0" smtClean="0"/>
              <a:t>レイヤ表示名とエンコードの変更</a:t>
            </a:r>
            <a:endParaRPr kumimoji="1" lang="ja-JP" altLang="en-US" sz="1600" dirty="0"/>
          </a:p>
        </p:txBody>
      </p:sp>
      <p:sp>
        <p:nvSpPr>
          <p:cNvPr id="8" name="テキスト ボックス 7"/>
          <p:cNvSpPr txBox="1"/>
          <p:nvPr/>
        </p:nvSpPr>
        <p:spPr>
          <a:xfrm>
            <a:off x="6902842" y="1961807"/>
            <a:ext cx="800219" cy="338554"/>
          </a:xfrm>
          <a:prstGeom prst="rect">
            <a:avLst/>
          </a:prstGeom>
          <a:noFill/>
        </p:spPr>
        <p:txBody>
          <a:bodyPr wrap="none" rtlCol="0">
            <a:spAutoFit/>
          </a:bodyPr>
          <a:lstStyle/>
          <a:p>
            <a:r>
              <a:rPr lang="ja-JP" altLang="en-US" sz="1600" dirty="0" smtClean="0"/>
              <a:t>座標</a:t>
            </a:r>
            <a:r>
              <a:rPr lang="ja-JP" altLang="en-US" sz="1600" dirty="0"/>
              <a:t>系</a:t>
            </a:r>
            <a:endParaRPr kumimoji="1" lang="ja-JP" altLang="en-US" sz="1600" dirty="0"/>
          </a:p>
        </p:txBody>
      </p:sp>
    </p:spTree>
    <p:extLst>
      <p:ext uri="{BB962C8B-B14F-4D97-AF65-F5344CB8AC3E}">
        <p14:creationId xmlns:p14="http://schemas.microsoft.com/office/powerpoint/2010/main" val="350271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8" y="973748"/>
            <a:ext cx="4946669" cy="3638550"/>
          </a:xfrm>
          <a:prstGeom prst="rect">
            <a:avLst/>
          </a:prstGeom>
        </p:spPr>
      </p:pic>
      <p:sp>
        <p:nvSpPr>
          <p:cNvPr id="5" name="テキスト ボックス 4"/>
          <p:cNvSpPr txBox="1"/>
          <p:nvPr/>
        </p:nvSpPr>
        <p:spPr>
          <a:xfrm>
            <a:off x="2954053" y="5229225"/>
            <a:ext cx="4673074" cy="338554"/>
          </a:xfrm>
          <a:prstGeom prst="rect">
            <a:avLst/>
          </a:prstGeom>
          <a:noFill/>
        </p:spPr>
        <p:txBody>
          <a:bodyPr wrap="none" rtlCol="0">
            <a:spAutoFit/>
          </a:bodyPr>
          <a:lstStyle/>
          <a:p>
            <a:r>
              <a:rPr kumimoji="1" lang="ja-JP" altLang="en-US" sz="1600" b="1" dirty="0" smtClean="0"/>
              <a:t>ポイントの色と形と大きさを指定</a:t>
            </a:r>
            <a:r>
              <a:rPr lang="ja-JP" altLang="en-US" sz="1600" b="1" dirty="0" smtClean="0"/>
              <a:t>し、</a:t>
            </a:r>
            <a:r>
              <a:rPr lang="en-US" altLang="ja-JP" sz="1600" b="1" dirty="0" smtClean="0"/>
              <a:t>OK</a:t>
            </a:r>
            <a:r>
              <a:rPr lang="ja-JP" altLang="en-US" sz="1600" b="1" dirty="0" smtClean="0"/>
              <a:t>をクリックする</a:t>
            </a:r>
            <a:endParaRPr kumimoji="1" lang="ja-JP" altLang="en-US" sz="1600" b="1" dirty="0"/>
          </a:p>
        </p:txBody>
      </p:sp>
      <p:sp>
        <p:nvSpPr>
          <p:cNvPr id="6" name="円/楕円 5"/>
          <p:cNvSpPr/>
          <p:nvPr/>
        </p:nvSpPr>
        <p:spPr>
          <a:xfrm>
            <a:off x="4032869" y="1352180"/>
            <a:ext cx="874342" cy="1657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7" name="円/楕円 6"/>
          <p:cNvSpPr/>
          <p:nvPr/>
        </p:nvSpPr>
        <p:spPr>
          <a:xfrm>
            <a:off x="2584394" y="1590675"/>
            <a:ext cx="939856" cy="15737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円/楕円 7"/>
          <p:cNvSpPr/>
          <p:nvPr/>
        </p:nvSpPr>
        <p:spPr>
          <a:xfrm>
            <a:off x="838363" y="1040896"/>
            <a:ext cx="838777" cy="3112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9" name="円/楕円 8"/>
          <p:cNvSpPr/>
          <p:nvPr/>
        </p:nvSpPr>
        <p:spPr>
          <a:xfrm>
            <a:off x="1035809" y="2115825"/>
            <a:ext cx="221942" cy="19350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479" y="1204354"/>
            <a:ext cx="4133123" cy="3177338"/>
          </a:xfrm>
          <a:prstGeom prst="rect">
            <a:avLst/>
          </a:prstGeom>
        </p:spPr>
      </p:pic>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smtClean="0"/>
              <a:t>スタイル：属性テーブルに応じたポイントシンボルの変更やレイヤの色分け</a:t>
            </a:r>
            <a:endParaRPr kumimoji="1" lang="ja-JP" altLang="en-US" sz="1600" dirty="0"/>
          </a:p>
        </p:txBody>
      </p:sp>
    </p:spTree>
    <p:extLst>
      <p:ext uri="{BB962C8B-B14F-4D97-AF65-F5344CB8AC3E}">
        <p14:creationId xmlns:p14="http://schemas.microsoft.com/office/powerpoint/2010/main" val="243454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59" y="101407"/>
            <a:ext cx="7493907" cy="5512185"/>
          </a:xfrm>
          <a:prstGeom prst="rect">
            <a:avLst/>
          </a:prstGeom>
        </p:spPr>
      </p:pic>
      <p:sp>
        <p:nvSpPr>
          <p:cNvPr id="3" name="円/楕円 2"/>
          <p:cNvSpPr/>
          <p:nvPr/>
        </p:nvSpPr>
        <p:spPr>
          <a:xfrm>
            <a:off x="5631707" y="2257981"/>
            <a:ext cx="275207" cy="26633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b="1"/>
          </a:p>
        </p:txBody>
      </p:sp>
      <p:sp>
        <p:nvSpPr>
          <p:cNvPr id="8" name="テキスト ボックス 7"/>
          <p:cNvSpPr txBox="1"/>
          <p:nvPr/>
        </p:nvSpPr>
        <p:spPr>
          <a:xfrm>
            <a:off x="6287174" y="3859616"/>
            <a:ext cx="2024913" cy="338554"/>
          </a:xfrm>
          <a:prstGeom prst="rect">
            <a:avLst/>
          </a:prstGeom>
          <a:noFill/>
        </p:spPr>
        <p:txBody>
          <a:bodyPr wrap="none" rtlCol="0">
            <a:spAutoFit/>
          </a:bodyPr>
          <a:lstStyle/>
          <a:p>
            <a:r>
              <a:rPr kumimoji="1" lang="ja-JP" altLang="en-US" sz="1600" b="1" dirty="0" smtClean="0"/>
              <a:t>ポイントを星型にする</a:t>
            </a:r>
            <a:endParaRPr kumimoji="1" lang="ja-JP" altLang="en-US" sz="1600" b="1" dirty="0"/>
          </a:p>
        </p:txBody>
      </p:sp>
    </p:spTree>
    <p:extLst>
      <p:ext uri="{BB962C8B-B14F-4D97-AF65-F5344CB8AC3E}">
        <p14:creationId xmlns:p14="http://schemas.microsoft.com/office/powerpoint/2010/main" val="3438729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760" y="469187"/>
            <a:ext cx="6931506" cy="5075272"/>
          </a:xfrm>
          <a:prstGeom prst="rect">
            <a:avLst/>
          </a:prstGeom>
        </p:spPr>
      </p:pic>
      <p:sp>
        <p:nvSpPr>
          <p:cNvPr id="4" name="テキスト ボックス 3"/>
          <p:cNvSpPr txBox="1"/>
          <p:nvPr/>
        </p:nvSpPr>
        <p:spPr>
          <a:xfrm>
            <a:off x="2325676" y="0"/>
            <a:ext cx="4847802" cy="308418"/>
          </a:xfrm>
          <a:prstGeom prst="rect">
            <a:avLst/>
          </a:prstGeom>
          <a:noFill/>
        </p:spPr>
        <p:txBody>
          <a:bodyPr wrap="none" rtlCol="0">
            <a:spAutoFit/>
          </a:bodyPr>
          <a:lstStyle/>
          <a:p>
            <a:r>
              <a:rPr kumimoji="1" lang="ja-JP" altLang="en-US" b="1" dirty="0" smtClean="0"/>
              <a:t>属性テーブルのフィールドを指定し、地域ごとに色分けをする</a:t>
            </a:r>
            <a:endParaRPr kumimoji="1" lang="ja-JP" altLang="en-US" b="1" dirty="0"/>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21523" y="943428"/>
            <a:ext cx="2298820" cy="213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349686"/>
            <a:ext cx="606211" cy="193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431731" y="5322146"/>
            <a:ext cx="606211" cy="193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670048" y="162315"/>
            <a:ext cx="5876930" cy="338554"/>
          </a:xfrm>
          <a:prstGeom prst="rect">
            <a:avLst/>
          </a:prstGeom>
          <a:noFill/>
        </p:spPr>
        <p:txBody>
          <a:bodyPr wrap="none" rtlCol="0">
            <a:spAutoFit/>
          </a:bodyPr>
          <a:lstStyle/>
          <a:p>
            <a:r>
              <a:rPr lang="ja-JP" altLang="en-US" sz="1600" b="1" dirty="0"/>
              <a:t>ラベル</a:t>
            </a:r>
            <a:r>
              <a:rPr kumimoji="1" lang="ja-JP" altLang="en-US" sz="1600" b="1" dirty="0" smtClean="0"/>
              <a:t>：座標系を確認したり、文字コード、表示名の変更が</a:t>
            </a:r>
            <a:r>
              <a:rPr lang="ja-JP" altLang="en-US" sz="1600" b="1" dirty="0" smtClean="0"/>
              <a:t>できる。</a:t>
            </a:r>
            <a:endParaRPr kumimoji="1" lang="ja-JP" altLang="en-US" sz="1600" b="1"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763" y="630946"/>
            <a:ext cx="6943499" cy="5084054"/>
          </a:xfrm>
          <a:prstGeom prst="rect">
            <a:avLst/>
          </a:prstGeom>
        </p:spPr>
      </p:pic>
      <p:sp>
        <p:nvSpPr>
          <p:cNvPr id="5" name="正方形/長方形 4"/>
          <p:cNvSpPr/>
          <p:nvPr/>
        </p:nvSpPr>
        <p:spPr>
          <a:xfrm>
            <a:off x="2340189" y="827313"/>
            <a:ext cx="3015582" cy="3483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smtClean="0">
                <a:solidFill>
                  <a:srgbClr val="0070C0"/>
                </a:solidFill>
              </a:rPr>
              <a:t>プラグイン</a:t>
            </a:r>
            <a:endParaRPr kumimoji="1" lang="ja-JP" altLang="en-US" sz="3200" b="1" u="sng"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9399" y="1618787"/>
            <a:ext cx="5361899" cy="3677911"/>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a:t>
            </a:r>
            <a:r>
              <a:rPr lang="ja-JP" altLang="en-US" sz="1800" b="1" dirty="0">
                <a:solidFill>
                  <a:srgbClr val="0070C0"/>
                </a:solidFill>
              </a:rPr>
              <a:t>インストール</a:t>
            </a:r>
            <a:endParaRPr kumimoji="1" lang="ja-JP" altLang="en-US" sz="1800" b="1" dirty="0">
              <a:solidFill>
                <a:srgbClr val="0070C0"/>
              </a:solidFill>
            </a:endParaRPr>
          </a:p>
        </p:txBody>
      </p:sp>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a:t>
            </a:r>
            <a:r>
              <a:rPr lang="ja-JP" altLang="en-US" sz="1400" b="1" dirty="0" smtClean="0"/>
              <a:t>オフィシャルプラグインリポジトリから様々なプラグインがインストールできる</a:t>
            </a:r>
            <a:endParaRPr lang="ja-JP" altLang="en-US" sz="1400" b="1" dirty="0"/>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smtClean="0"/>
              <a:t>インストールしたいプラグイン</a:t>
            </a:r>
            <a:r>
              <a:rPr lang="ja-JP" altLang="en-US" sz="1400" b="1" dirty="0"/>
              <a:t>を</a:t>
            </a:r>
            <a:r>
              <a:rPr lang="ja-JP" altLang="en-US" sz="1400" b="1" dirty="0" smtClean="0"/>
              <a:t>検索す</a:t>
            </a:r>
            <a:r>
              <a:rPr lang="ja-JP" altLang="en-US" sz="1400" b="1" dirty="0"/>
              <a:t>る</a:t>
            </a:r>
          </a:p>
        </p:txBody>
      </p:sp>
    </p:spTree>
    <p:extLst>
      <p:ext uri="{BB962C8B-B14F-4D97-AF65-F5344CB8AC3E}">
        <p14:creationId xmlns:p14="http://schemas.microsoft.com/office/powerpoint/2010/main" val="4743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smtClean="0">
                <a:solidFill>
                  <a:srgbClr val="0070C0"/>
                </a:solidFill>
              </a:rPr>
              <a:t>QGIS</a:t>
            </a:r>
            <a:r>
              <a:rPr kumimoji="1" lang="ja-JP" altLang="en-US" sz="3200" b="1" u="sng" dirty="0" smtClean="0">
                <a:solidFill>
                  <a:srgbClr val="0070C0"/>
                </a:solidFill>
              </a:rPr>
              <a:t>とは</a:t>
            </a:r>
            <a:endParaRPr kumimoji="1" lang="ja-JP" altLang="en-US" sz="3200" b="1" u="sng" dirty="0">
              <a:solidFill>
                <a:srgbClr val="0070C0"/>
              </a:solidFill>
            </a:endParaRP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smtClean="0"/>
              <a:t>・</a:t>
            </a:r>
            <a:r>
              <a:rPr kumimoji="1" lang="en-US" altLang="ja-JP" sz="2400" b="1" dirty="0" smtClean="0"/>
              <a:t>QGIS</a:t>
            </a:r>
            <a:r>
              <a:rPr kumimoji="1" lang="ja-JP" altLang="en-US" sz="2400" b="1" dirty="0" smtClean="0"/>
              <a:t>は、オープンソースかつ無料で利用できる</a:t>
            </a:r>
            <a:r>
              <a:rPr kumimoji="1" lang="en-US" altLang="ja-JP" sz="2400" b="1" dirty="0" smtClean="0"/>
              <a:t>GIS</a:t>
            </a:r>
            <a:r>
              <a:rPr lang="ja-JP" altLang="en-US" sz="2400" b="1" dirty="0" smtClean="0"/>
              <a:t>（</a:t>
            </a:r>
            <a:r>
              <a:rPr lang="en-US" altLang="ja-JP" sz="2400" b="1" dirty="0" smtClean="0"/>
              <a:t>GNU General Public License</a:t>
            </a:r>
            <a:r>
              <a:rPr lang="ja-JP" altLang="en-US" sz="2400" b="1" dirty="0" smtClean="0"/>
              <a:t>で提供</a:t>
            </a:r>
            <a:r>
              <a:rPr lang="en-US" altLang="ja-JP" sz="2400" b="1" dirty="0" smtClean="0"/>
              <a:t> </a:t>
            </a:r>
            <a:r>
              <a:rPr lang="ja-JP" altLang="en-US" sz="2400" b="1" dirty="0" smtClean="0"/>
              <a:t>）</a:t>
            </a:r>
            <a:endParaRPr lang="en-US" altLang="ja-JP" sz="2400" b="1" dirty="0" smtClean="0"/>
          </a:p>
          <a:p>
            <a:endParaRPr kumimoji="1" lang="en-US" altLang="ja-JP" sz="2400" b="1" dirty="0"/>
          </a:p>
          <a:p>
            <a:r>
              <a:rPr lang="ja-JP" altLang="en-US" sz="2400" b="1" dirty="0" smtClean="0"/>
              <a:t>・</a:t>
            </a:r>
            <a:r>
              <a:rPr lang="en-US" altLang="ja-JP" sz="2400" b="1" dirty="0" smtClean="0"/>
              <a:t>Windows, Mac, Linux,</a:t>
            </a:r>
            <a:r>
              <a:rPr lang="ja-JP" altLang="en-US" sz="2400" b="1" dirty="0"/>
              <a:t> </a:t>
            </a:r>
            <a:r>
              <a:rPr lang="en-US" altLang="ja-JP" sz="2400" b="1" dirty="0" smtClean="0"/>
              <a:t>Unix</a:t>
            </a:r>
            <a:r>
              <a:rPr lang="en-US" altLang="ja-JP" sz="2400" b="1" dirty="0"/>
              <a:t>, </a:t>
            </a:r>
            <a:r>
              <a:rPr lang="en-US" altLang="ja-JP" sz="2400" b="1" dirty="0" smtClean="0"/>
              <a:t>Android</a:t>
            </a:r>
            <a:r>
              <a:rPr lang="ja-JP" altLang="en-US" sz="2400" b="1" dirty="0" smtClean="0"/>
              <a:t>など様々な環境で動作する</a:t>
            </a:r>
            <a:endParaRPr lang="en-US" altLang="ja-JP" sz="2400" b="1" dirty="0" smtClean="0"/>
          </a:p>
          <a:p>
            <a:endParaRPr kumimoji="1" lang="en-US" altLang="ja-JP" sz="2400" b="1" dirty="0"/>
          </a:p>
          <a:p>
            <a:r>
              <a:rPr lang="ja-JP" altLang="en-US" sz="2400" b="1" dirty="0" smtClean="0"/>
              <a:t>・様々なプラグインが用意されていることや、</a:t>
            </a:r>
            <a:r>
              <a:rPr lang="en-US" altLang="ja-JP" sz="2400" b="1" dirty="0" smtClean="0"/>
              <a:t>GRASS</a:t>
            </a:r>
            <a:r>
              <a:rPr lang="ja-JP" altLang="en-US" sz="2400" b="1" dirty="0" smtClean="0"/>
              <a:t>や</a:t>
            </a:r>
            <a:r>
              <a:rPr lang="en-US" altLang="ja-JP" sz="2400" b="1" dirty="0" err="1" smtClean="0"/>
              <a:t>PostGIS</a:t>
            </a:r>
            <a:r>
              <a:rPr lang="ja-JP" altLang="en-US" sz="2400" b="1" dirty="0" smtClean="0"/>
              <a:t>など他のオープンソース</a:t>
            </a:r>
            <a:r>
              <a:rPr lang="en-US" altLang="ja-JP" sz="2400" b="1" dirty="0" smtClean="0"/>
              <a:t>GIS</a:t>
            </a:r>
            <a:r>
              <a:rPr lang="ja-JP" altLang="en-US" sz="2400" b="1" dirty="0" smtClean="0"/>
              <a:t>との連携ができることで、多様な分析が可能</a:t>
            </a:r>
            <a:endParaRPr lang="en-US" altLang="ja-JP" sz="2400" b="1" dirty="0" smtClean="0"/>
          </a:p>
          <a:p>
            <a:endParaRPr kumimoji="1" lang="en-US" altLang="ja-JP" sz="2400" b="1" dirty="0"/>
          </a:p>
          <a:p>
            <a:r>
              <a:rPr lang="ja-JP" altLang="en-US" sz="2400" b="1" dirty="0" smtClean="0"/>
              <a:t>・</a:t>
            </a:r>
            <a:r>
              <a:rPr lang="en-US" altLang="ja-JP" sz="2400" b="1" dirty="0" smtClean="0"/>
              <a:t>Web</a:t>
            </a:r>
            <a:r>
              <a:rPr lang="ja-JP" altLang="en-US" sz="2400" b="1" dirty="0" smtClean="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a:t>
            </a:r>
            <a:r>
              <a:rPr lang="ja-JP" altLang="en-US" sz="1200" b="1" dirty="0" smtClean="0">
                <a:hlinkClick r:id="rId2"/>
              </a:rPr>
              <a:t>html</a:t>
            </a:r>
            <a:r>
              <a:rPr lang="ja-JP" altLang="en-US" sz="1200" b="1" dirty="0" smtClean="0"/>
              <a:t>を参考に作成</a:t>
            </a:r>
            <a:endParaRPr lang="ja-JP" altLang="en-US" sz="1200" b="1" dirty="0"/>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08599" y="3410105"/>
            <a:ext cx="3110305" cy="2133465"/>
          </a:xfrm>
          <a:prstGeom prst="rect">
            <a:avLst/>
          </a:prstGeom>
        </p:spPr>
      </p:pic>
      <p:pic>
        <p:nvPicPr>
          <p:cNvPr id="3" name="図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08599" y="633357"/>
            <a:ext cx="3124775" cy="2143391"/>
          </a:xfrm>
          <a:prstGeom prst="rect">
            <a:avLst/>
          </a:prstGeom>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4882" y="635391"/>
            <a:ext cx="3121809" cy="2141357"/>
          </a:xfrm>
          <a:prstGeom prst="rect">
            <a:avLst/>
          </a:prstGeom>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4882" y="3456461"/>
            <a:ext cx="3110305" cy="2133465"/>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smtClean="0"/>
              <a:t>Mmqgis</a:t>
            </a:r>
            <a:endParaRPr lang="en-US" altLang="ja-JP" dirty="0"/>
          </a:p>
          <a:p>
            <a:r>
              <a:rPr kumimoji="1" lang="ja-JP" altLang="en-US" dirty="0" smtClean="0"/>
              <a:t>グリットの作成や多重リングバッファなどベクタ処理が充実</a:t>
            </a:r>
            <a:endParaRPr kumimoji="1" lang="ja-JP" altLang="en-US" dirty="0"/>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smtClean="0"/>
              <a:t>OpenLayers</a:t>
            </a:r>
            <a:r>
              <a:rPr kumimoji="1" lang="en-US" altLang="ja-JP" sz="1600" b="1" dirty="0" smtClean="0"/>
              <a:t> Plugin</a:t>
            </a:r>
            <a:r>
              <a:rPr kumimoji="1" lang="ja-JP" altLang="en-US" dirty="0" smtClean="0"/>
              <a:t>　</a:t>
            </a:r>
            <a:endParaRPr kumimoji="1" lang="en-US" altLang="ja-JP" dirty="0" smtClean="0"/>
          </a:p>
          <a:p>
            <a:r>
              <a:rPr lang="en-US" altLang="ja-JP" dirty="0" err="1" smtClean="0"/>
              <a:t>OpenStreetMap</a:t>
            </a:r>
            <a:r>
              <a:rPr lang="ja-JP" altLang="en-US" dirty="0" smtClean="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smtClean="0"/>
              <a:t>Profile tool</a:t>
            </a:r>
          </a:p>
          <a:p>
            <a:r>
              <a:rPr lang="ja-JP" altLang="en-US" dirty="0" smtClean="0"/>
              <a:t>標高値などをもつラスタレイヤから断面図を作成する</a:t>
            </a:r>
            <a:endParaRPr kumimoji="1" lang="en-US" altLang="ja-JP" dirty="0" smtClean="0"/>
          </a:p>
        </p:txBody>
      </p:sp>
      <p:sp>
        <p:nvSpPr>
          <p:cNvPr id="10" name="テキスト ボックス 9"/>
          <p:cNvSpPr txBox="1"/>
          <p:nvPr/>
        </p:nvSpPr>
        <p:spPr>
          <a:xfrm>
            <a:off x="4572000" y="2855466"/>
            <a:ext cx="4648201" cy="554639"/>
          </a:xfrm>
          <a:prstGeom prst="rect">
            <a:avLst/>
          </a:prstGeom>
          <a:noFill/>
        </p:spPr>
        <p:txBody>
          <a:bodyPr wrap="square" rtlCol="0">
            <a:spAutoFit/>
          </a:bodyPr>
          <a:lstStyle/>
          <a:p>
            <a:r>
              <a:rPr lang="en-US" altLang="ja-JP" sz="1600" b="1" dirty="0" err="1" smtClean="0"/>
              <a:t>TileLayer</a:t>
            </a:r>
            <a:r>
              <a:rPr lang="en-US" altLang="ja-JP" sz="1600" b="1" dirty="0" smtClean="0"/>
              <a:t> Plugin</a:t>
            </a:r>
          </a:p>
          <a:p>
            <a:r>
              <a:rPr lang="ja-JP" altLang="en-US" dirty="0"/>
              <a:t>様々</a:t>
            </a:r>
            <a:r>
              <a:rPr lang="ja-JP" altLang="en-US" dirty="0" smtClean="0"/>
              <a:t>なタイルレイヤを読み込むことができる</a:t>
            </a:r>
            <a:endParaRPr lang="en-US" altLang="ja-JP" dirty="0" smtClean="0"/>
          </a:p>
        </p:txBody>
      </p:sp>
    </p:spTree>
    <p:extLst>
      <p:ext uri="{BB962C8B-B14F-4D97-AF65-F5344CB8AC3E}">
        <p14:creationId xmlns:p14="http://schemas.microsoft.com/office/powerpoint/2010/main" val="3540397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GB" altLang="ja-JP" u="none" dirty="0" err="1">
                <a:solidFill>
                  <a:srgbClr val="0070C0"/>
                </a:solidFill>
              </a:rPr>
              <a:t>TileLayer</a:t>
            </a:r>
            <a:r>
              <a:rPr lang="en-GB" altLang="ja-JP" u="none" dirty="0">
                <a:solidFill>
                  <a:srgbClr val="0070C0"/>
                </a:solidFill>
              </a:rPr>
              <a:t> Plugin</a:t>
            </a:r>
            <a:r>
              <a:rPr kumimoji="1" lang="ja-JP" altLang="en-US" u="none" dirty="0" smtClean="0">
                <a:solidFill>
                  <a:srgbClr val="0070C0"/>
                </a:solidFill>
              </a:rPr>
              <a:t>のインストール</a:t>
            </a:r>
            <a:endParaRPr kumimoji="1" lang="ja-JP" altLang="en-US" u="none" dirty="0">
              <a:solidFill>
                <a:srgbClr val="0070C0"/>
              </a:solidFill>
            </a:endParaRP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0" y="807868"/>
            <a:ext cx="5232805" cy="4121782"/>
          </a:xfrm>
          <a:prstGeom prst="rect">
            <a:avLst/>
          </a:prstGeom>
        </p:spPr>
      </p:pic>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＞プラグインの</a:t>
            </a:r>
            <a:r>
              <a:rPr lang="ja-JP" altLang="en-US" sz="1800" b="1" dirty="0">
                <a:solidFill>
                  <a:srgbClr val="0070C0"/>
                </a:solidFill>
              </a:rPr>
              <a:t>管理</a:t>
            </a:r>
            <a:r>
              <a:rPr lang="ja-JP" altLang="en-US" sz="1800" b="1" dirty="0" smtClean="0">
                <a:solidFill>
                  <a:srgbClr val="0070C0"/>
                </a:solidFill>
              </a:rPr>
              <a:t>とインストール</a:t>
            </a:r>
            <a:endParaRPr lang="en-US" altLang="ja-JP" sz="1800" b="1" dirty="0" smtClean="0">
              <a:solidFill>
                <a:srgbClr val="0070C0"/>
              </a:solidFill>
            </a:endParaRPr>
          </a:p>
        </p:txBody>
      </p:sp>
      <p:sp>
        <p:nvSpPr>
          <p:cNvPr id="7" name="正方形/長方形 6"/>
          <p:cNvSpPr/>
          <p:nvPr/>
        </p:nvSpPr>
        <p:spPr>
          <a:xfrm>
            <a:off x="588360" y="5279023"/>
            <a:ext cx="7856638" cy="338554"/>
          </a:xfrm>
          <a:prstGeom prst="rect">
            <a:avLst/>
          </a:prstGeom>
        </p:spPr>
        <p:txBody>
          <a:bodyPr wrap="none">
            <a:spAutoFit/>
          </a:bodyPr>
          <a:lstStyle/>
          <a:p>
            <a:r>
              <a:rPr lang="ja-JP" altLang="en-US" sz="1600" b="1" dirty="0" smtClean="0"/>
              <a:t>検索ウィンドウでタイルレイヤプラグインを検索し、プラグインのインストールをクリックする</a:t>
            </a:r>
            <a:endParaRPr lang="ja-JP" altLang="en-US" dirty="0"/>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89741" y="1813086"/>
            <a:ext cx="5598186" cy="2565594"/>
          </a:xfrm>
          <a:prstGeom prst="rect">
            <a:avLst/>
          </a:prstGeom>
        </p:spPr>
      </p:pic>
      <p:cxnSp>
        <p:nvCxnSpPr>
          <p:cNvPr id="6" name="直線矢印コネクタ 5"/>
          <p:cNvCxnSpPr/>
          <p:nvPr/>
        </p:nvCxnSpPr>
        <p:spPr>
          <a:xfrm>
            <a:off x="2514600" y="917057"/>
            <a:ext cx="2571750" cy="9022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22673" y="2857500"/>
            <a:ext cx="2630146" cy="956672"/>
          </a:xfrm>
          <a:prstGeom prst="rect">
            <a:avLst/>
          </a:prstGeom>
        </p:spPr>
        <p:txBody>
          <a:bodyPr wrap="square">
            <a:spAutoFit/>
          </a:bodyPr>
          <a:lstStyle/>
          <a:p>
            <a:r>
              <a:rPr lang="en-US" altLang="ja-JP" dirty="0" smtClean="0"/>
              <a:t>※</a:t>
            </a:r>
            <a:r>
              <a:rPr lang="ja-JP" altLang="en-US" dirty="0" smtClean="0"/>
              <a:t>位置合わせのため、事前</a:t>
            </a:r>
            <a:r>
              <a:rPr lang="ja-JP" altLang="en-US" dirty="0"/>
              <a:t>に</a:t>
            </a:r>
            <a:r>
              <a:rPr lang="en-US" altLang="ja-JP" dirty="0"/>
              <a:t>QGIS</a:t>
            </a:r>
            <a:r>
              <a:rPr lang="ja-JP" altLang="en-US" dirty="0"/>
              <a:t>で福知山豪雨災害聞き取り調査データを</a:t>
            </a:r>
            <a:r>
              <a:rPr lang="ja-JP" altLang="en-US" dirty="0" smtClean="0"/>
              <a:t>読み込んでおく必要があります。</a:t>
            </a:r>
            <a:endParaRPr lang="en-US" altLang="ja-JP" dirty="0"/>
          </a:p>
        </p:txBody>
      </p:sp>
    </p:spTree>
    <p:extLst>
      <p:ext uri="{BB962C8B-B14F-4D97-AF65-F5344CB8AC3E}">
        <p14:creationId xmlns:p14="http://schemas.microsoft.com/office/powerpoint/2010/main" val="856022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1624" y="0"/>
            <a:ext cx="7534326" cy="223751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1548144"/>
            <a:ext cx="3800475" cy="2727251"/>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8512" y="3131099"/>
            <a:ext cx="4033837" cy="1396932"/>
          </a:xfrm>
          <a:prstGeom prst="rect">
            <a:avLst/>
          </a:prstGeom>
        </p:spPr>
      </p:pic>
      <p:cxnSp>
        <p:nvCxnSpPr>
          <p:cNvPr id="4" name="直線矢印コネクタ 3"/>
          <p:cNvCxnSpPr/>
          <p:nvPr/>
        </p:nvCxnSpPr>
        <p:spPr>
          <a:xfrm flipH="1">
            <a:off x="4608513" y="667646"/>
            <a:ext cx="1639888" cy="1569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1628775" y="4076467"/>
            <a:ext cx="485775"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2181225" y="3552592"/>
            <a:ext cx="3546079" cy="6175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8339932" y="3451938"/>
            <a:ext cx="219075" cy="181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H="1">
            <a:off x="7856538" y="3784310"/>
            <a:ext cx="592931" cy="371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7292183" y="4274484"/>
            <a:ext cx="564355" cy="148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5595146" y="1709493"/>
            <a:ext cx="2720617" cy="923330"/>
          </a:xfrm>
          <a:prstGeom prst="rect">
            <a:avLst/>
          </a:prstGeom>
          <a:noFill/>
        </p:spPr>
        <p:txBody>
          <a:bodyPr wrap="none" rtlCol="0">
            <a:spAutoFit/>
          </a:bodyPr>
          <a:lstStyle/>
          <a:p>
            <a:r>
              <a:rPr lang="en-US" altLang="ja-JP" sz="1800" b="1" dirty="0" smtClean="0">
                <a:solidFill>
                  <a:srgbClr val="0070C0"/>
                </a:solidFill>
              </a:rPr>
              <a:t>WEB</a:t>
            </a:r>
          </a:p>
          <a:p>
            <a:r>
              <a:rPr lang="ja-JP" altLang="en-US" sz="1800" b="1" dirty="0" smtClean="0">
                <a:solidFill>
                  <a:srgbClr val="0070C0"/>
                </a:solidFill>
              </a:rPr>
              <a:t>＞タイルレイヤプラグイン</a:t>
            </a:r>
            <a:endParaRPr lang="en-US" altLang="ja-JP" sz="1800" b="1" dirty="0" smtClean="0">
              <a:solidFill>
                <a:srgbClr val="0070C0"/>
              </a:solidFill>
            </a:endParaRPr>
          </a:p>
          <a:p>
            <a:r>
              <a:rPr lang="ja-JP" altLang="en-US" sz="1800" b="1" dirty="0" smtClean="0">
                <a:solidFill>
                  <a:srgbClr val="0070C0"/>
                </a:solidFill>
              </a:rPr>
              <a:t>＞タイルレイヤを追加する</a:t>
            </a:r>
            <a:endParaRPr lang="en-US" altLang="ja-JP" sz="1800" b="1" dirty="0" smtClean="0">
              <a:solidFill>
                <a:srgbClr val="0070C0"/>
              </a:solidFill>
            </a:endParaRPr>
          </a:p>
        </p:txBody>
      </p:sp>
      <p:sp>
        <p:nvSpPr>
          <p:cNvPr id="23" name="正方形/長方形 22"/>
          <p:cNvSpPr/>
          <p:nvPr/>
        </p:nvSpPr>
        <p:spPr>
          <a:xfrm>
            <a:off x="635985" y="4917073"/>
            <a:ext cx="8081058" cy="740587"/>
          </a:xfrm>
          <a:prstGeom prst="rect">
            <a:avLst/>
          </a:prstGeom>
        </p:spPr>
        <p:txBody>
          <a:bodyPr wrap="none">
            <a:spAutoFit/>
          </a:bodyPr>
          <a:lstStyle/>
          <a:p>
            <a:r>
              <a:rPr lang="en-US" altLang="ja-JP" dirty="0" smtClean="0"/>
              <a:t>gsi-tiles.zip</a:t>
            </a:r>
            <a:r>
              <a:rPr lang="ja-JP" altLang="en-US" dirty="0" smtClean="0"/>
              <a:t>をダウンロードし、ファイルを解凍した後、タイルレイヤプラグインを起動する。</a:t>
            </a:r>
            <a:endParaRPr lang="en-US" altLang="ja-JP" dirty="0" smtClean="0"/>
          </a:p>
          <a:p>
            <a:r>
              <a:rPr lang="ja-JP" altLang="en-US" dirty="0"/>
              <a:t>タイルレイヤプラグインの設定をクリックし</a:t>
            </a:r>
            <a:r>
              <a:rPr lang="ja-JP" altLang="en-US" dirty="0" smtClean="0"/>
              <a:t>、解凍した</a:t>
            </a:r>
            <a:r>
              <a:rPr lang="en-US" altLang="ja-JP" dirty="0" err="1" smtClean="0"/>
              <a:t>gsi</a:t>
            </a:r>
            <a:r>
              <a:rPr lang="en-US" altLang="ja-JP" dirty="0" smtClean="0"/>
              <a:t>-tiles</a:t>
            </a:r>
            <a:r>
              <a:rPr lang="ja-JP" altLang="en-US" dirty="0" smtClean="0"/>
              <a:t>フォルダを外部レイヤディレクトリに指定する。</a:t>
            </a:r>
            <a:endParaRPr lang="en-US" altLang="ja-JP" dirty="0"/>
          </a:p>
          <a:p>
            <a:r>
              <a:rPr lang="ja-JP" altLang="en-US" dirty="0" smtClean="0"/>
              <a:t>フォルダを指定していることを確認し、</a:t>
            </a:r>
            <a:r>
              <a:rPr lang="en-US" altLang="ja-JP" dirty="0" smtClean="0"/>
              <a:t>OK</a:t>
            </a:r>
            <a:r>
              <a:rPr lang="ja-JP" altLang="en-US" dirty="0" smtClean="0"/>
              <a:t>をクリックすると地理院タイルの一覧が表示される。</a:t>
            </a:r>
            <a:endParaRPr lang="en-US" altLang="ja-JP" dirty="0" smtClean="0"/>
          </a:p>
        </p:txBody>
      </p:sp>
    </p:spTree>
    <p:extLst>
      <p:ext uri="{BB962C8B-B14F-4D97-AF65-F5344CB8AC3E}">
        <p14:creationId xmlns:p14="http://schemas.microsoft.com/office/powerpoint/2010/main" val="384755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290286"/>
            <a:ext cx="4016740" cy="2882445"/>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89090" y="206454"/>
            <a:ext cx="4468287" cy="2392023"/>
          </a:xfrm>
          <a:prstGeom prst="rect">
            <a:avLst/>
          </a:prstGeom>
        </p:spPr>
      </p:pic>
      <p:cxnSp>
        <p:nvCxnSpPr>
          <p:cNvPr id="5" name="直線矢印コネクタ 4"/>
          <p:cNvCxnSpPr/>
          <p:nvPr/>
        </p:nvCxnSpPr>
        <p:spPr>
          <a:xfrm>
            <a:off x="2530021" y="864962"/>
            <a:ext cx="565604" cy="19648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3495675" y="864962"/>
            <a:ext cx="993415" cy="1930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009900" y="2912837"/>
            <a:ext cx="485775" cy="202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305176" y="3831239"/>
            <a:ext cx="3699452" cy="1172757"/>
          </a:xfrm>
          <a:prstGeom prst="rect">
            <a:avLst/>
          </a:prstGeom>
        </p:spPr>
        <p:txBody>
          <a:bodyPr wrap="square">
            <a:spAutoFit/>
          </a:bodyPr>
          <a:lstStyle/>
          <a:p>
            <a:r>
              <a:rPr lang="ja-JP" altLang="en-US" b="1" dirty="0"/>
              <a:t>一覧</a:t>
            </a:r>
            <a:r>
              <a:rPr lang="ja-JP" altLang="en-US" b="1" dirty="0" smtClean="0"/>
              <a:t>から地図を選択し、追加をクリックすると</a:t>
            </a:r>
            <a:r>
              <a:rPr lang="en-US" altLang="ja-JP" b="1" dirty="0" smtClean="0"/>
              <a:t>QGIS</a:t>
            </a:r>
            <a:r>
              <a:rPr lang="ja-JP" altLang="en-US" b="1" dirty="0" smtClean="0"/>
              <a:t>に地図が表示される。</a:t>
            </a:r>
            <a:endParaRPr lang="en-US" altLang="ja-JP" b="1" dirty="0" smtClean="0"/>
          </a:p>
          <a:p>
            <a:r>
              <a:rPr lang="ja-JP" altLang="en-US" b="1" dirty="0" smtClean="0"/>
              <a:t>ポイントデータが、タイル画像の下に置かれているため、ポイントデータを表示するには、レイヤウィンドウのレイヤを入れ替える</a:t>
            </a:r>
            <a:r>
              <a:rPr lang="ja-JP" altLang="en-US" b="1" dirty="0"/>
              <a:t>必要</a:t>
            </a:r>
            <a:r>
              <a:rPr lang="ja-JP" altLang="en-US" b="1" dirty="0" smtClean="0"/>
              <a:t>がある。</a:t>
            </a:r>
            <a:endParaRPr lang="en-US" altLang="ja-JP" b="1" dirty="0" smtClean="0"/>
          </a:p>
        </p:txBody>
      </p:sp>
      <p:pic>
        <p:nvPicPr>
          <p:cNvPr id="16" name="図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89089" y="2795197"/>
            <a:ext cx="4468287" cy="2423962"/>
          </a:xfrm>
          <a:prstGeom prst="rect">
            <a:avLst/>
          </a:prstGeom>
        </p:spPr>
      </p:pic>
      <p:cxnSp>
        <p:nvCxnSpPr>
          <p:cNvPr id="20" name="直線矢印コネクタ 19"/>
          <p:cNvCxnSpPr/>
          <p:nvPr/>
        </p:nvCxnSpPr>
        <p:spPr>
          <a:xfrm>
            <a:off x="5357349" y="864962"/>
            <a:ext cx="0" cy="2250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68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4795" y="1109709"/>
            <a:ext cx="5187029" cy="4063276"/>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a:t>
            </a:r>
            <a:r>
              <a:rPr lang="ja-JP" altLang="en-US" sz="3200" b="1" dirty="0" smtClean="0">
                <a:solidFill>
                  <a:srgbClr val="0070C0"/>
                </a:solidFill>
              </a:rPr>
              <a:t>のレイアウト</a:t>
            </a:r>
            <a:endParaRPr kumimoji="1" lang="ja-JP" altLang="en-US" sz="3200" b="1" u="sng" dirty="0">
              <a:solidFill>
                <a:srgbClr val="0070C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008" y="2147888"/>
            <a:ext cx="2141110" cy="1236896"/>
          </a:xfrm>
          <a:prstGeom prst="rect">
            <a:avLst/>
          </a:prstGeom>
        </p:spPr>
      </p:pic>
      <p:sp>
        <p:nvSpPr>
          <p:cNvPr id="6" name="テキスト ボックス 5"/>
          <p:cNvSpPr txBox="1"/>
          <p:nvPr/>
        </p:nvSpPr>
        <p:spPr>
          <a:xfrm>
            <a:off x="848063" y="5165262"/>
            <a:ext cx="7632218" cy="338554"/>
          </a:xfrm>
          <a:prstGeom prst="rect">
            <a:avLst/>
          </a:prstGeom>
          <a:noFill/>
        </p:spPr>
        <p:txBody>
          <a:bodyPr wrap="none" rtlCol="0">
            <a:spAutoFit/>
          </a:bodyPr>
          <a:lstStyle/>
          <a:p>
            <a:r>
              <a:rPr kumimoji="1" lang="ja-JP" altLang="en-US" sz="1600" b="1" dirty="0" smtClean="0"/>
              <a:t>新規プリントコンポーザを立ち上げ、コンポーザタイトル（地図名など任意）を入力する。</a:t>
            </a:r>
            <a:endParaRPr kumimoji="1" lang="ja-JP" altLang="en-US" sz="1600" b="1" dirty="0"/>
          </a:p>
        </p:txBody>
      </p:sp>
      <p:sp>
        <p:nvSpPr>
          <p:cNvPr id="7" name="テキスト ボックス 6"/>
          <p:cNvSpPr txBox="1"/>
          <p:nvPr/>
        </p:nvSpPr>
        <p:spPr>
          <a:xfrm>
            <a:off x="4861182" y="256159"/>
            <a:ext cx="3770584" cy="369332"/>
          </a:xfrm>
          <a:prstGeom prst="rect">
            <a:avLst/>
          </a:prstGeom>
          <a:noFill/>
        </p:spPr>
        <p:txBody>
          <a:bodyPr wrap="none" rtlCol="0">
            <a:spAutoFit/>
          </a:bodyPr>
          <a:lstStyle/>
          <a:p>
            <a:r>
              <a:rPr lang="ja-JP" altLang="en-US" sz="1800" b="1" dirty="0" smtClean="0">
                <a:solidFill>
                  <a:srgbClr val="0070C0"/>
                </a:solidFill>
              </a:rPr>
              <a:t>プロジェクト＞新規プリントコンポーザ</a:t>
            </a:r>
            <a:endParaRPr kumimoji="1" lang="ja-JP" altLang="en-US" sz="1800" b="1" dirty="0">
              <a:solidFill>
                <a:srgbClr val="0070C0"/>
              </a:solidFill>
            </a:endParaRPr>
          </a:p>
        </p:txBody>
      </p:sp>
      <p:cxnSp>
        <p:nvCxnSpPr>
          <p:cNvPr id="8" name="直線矢印コネクタ 7"/>
          <p:cNvCxnSpPr/>
          <p:nvPr/>
        </p:nvCxnSpPr>
        <p:spPr>
          <a:xfrm>
            <a:off x="2962275" y="1981200"/>
            <a:ext cx="732733" cy="53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60799" y="2761887"/>
            <a:ext cx="1654176" cy="181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386333" y="5439998"/>
            <a:ext cx="3855543" cy="307777"/>
          </a:xfrm>
          <a:prstGeom prst="rect">
            <a:avLst/>
          </a:prstGeom>
          <a:noFill/>
        </p:spPr>
        <p:txBody>
          <a:bodyPr wrap="none" rtlCol="0">
            <a:spAutoFit/>
          </a:bodyPr>
          <a:lstStyle/>
          <a:p>
            <a:r>
              <a:rPr kumimoji="1" lang="en-US" altLang="ja-JP" sz="1400" b="1" dirty="0" smtClean="0"/>
              <a:t>※</a:t>
            </a:r>
            <a:r>
              <a:rPr kumimoji="1" lang="ja-JP" altLang="en-US" sz="1400" b="1" dirty="0" smtClean="0"/>
              <a:t>　オンザフライとレイヤの座標系を統一しておく</a:t>
            </a:r>
            <a:endParaRPr kumimoji="1" lang="ja-JP" altLang="en-US" sz="1400" b="1" dirty="0"/>
          </a:p>
        </p:txBody>
      </p:sp>
      <p:sp>
        <p:nvSpPr>
          <p:cNvPr id="10" name="テキスト ボックス 9"/>
          <p:cNvSpPr txBox="1"/>
          <p:nvPr/>
        </p:nvSpPr>
        <p:spPr>
          <a:xfrm>
            <a:off x="3695008" y="4572821"/>
            <a:ext cx="3352200" cy="261610"/>
          </a:xfrm>
          <a:prstGeom prst="rect">
            <a:avLst/>
          </a:prstGeom>
          <a:noFill/>
        </p:spPr>
        <p:txBody>
          <a:bodyPr wrap="none" rtlCol="0">
            <a:spAutoFit/>
          </a:bodyPr>
          <a:lstStyle/>
          <a:p>
            <a:r>
              <a:rPr kumimoji="1" lang="en-US" altLang="ja-JP" sz="1100" b="1" dirty="0" smtClean="0"/>
              <a:t>CC</a:t>
            </a:r>
            <a:r>
              <a:rPr kumimoji="1" lang="ja-JP" altLang="en-US" sz="1100" b="1" dirty="0" smtClean="0"/>
              <a:t> </a:t>
            </a:r>
            <a:r>
              <a:rPr kumimoji="1" lang="en-US" altLang="ja-JP" sz="1100" b="1" dirty="0" smtClean="0"/>
              <a:t>BY</a:t>
            </a:r>
            <a:r>
              <a:rPr kumimoji="1" lang="ja-JP" altLang="en-US" sz="1100" b="1" dirty="0" smtClean="0"/>
              <a:t>　</a:t>
            </a:r>
            <a:r>
              <a:rPr lang="ja-JP" altLang="en-US" sz="1100" b="1" dirty="0" smtClean="0"/>
              <a:t>福知山</a:t>
            </a:r>
            <a:r>
              <a:rPr lang="ja-JP" altLang="en-US" sz="1100" b="1" dirty="0"/>
              <a:t>豪雨災害防災</a:t>
            </a:r>
            <a:r>
              <a:rPr lang="ja-JP" altLang="en-US" sz="1100" b="1" dirty="0" smtClean="0"/>
              <a:t>マップ　（ベクトルデータ）</a:t>
            </a:r>
            <a:endParaRPr kumimoji="1" lang="ja-JP" altLang="en-US" sz="1100" b="1" dirty="0"/>
          </a:p>
        </p:txBody>
      </p:sp>
    </p:spTree>
    <p:extLst>
      <p:ext uri="{BB962C8B-B14F-4D97-AF65-F5344CB8AC3E}">
        <p14:creationId xmlns:p14="http://schemas.microsoft.com/office/powerpoint/2010/main" val="1347142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396966"/>
            <a:ext cx="664754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smtClean="0"/>
              <a:t>プリントコンポーザ</a:t>
            </a:r>
            <a:endParaRPr kumimoji="1" lang="ja-JP" altLang="en-US" sz="1600" dirty="0"/>
          </a:p>
        </p:txBody>
      </p:sp>
      <p:sp>
        <p:nvSpPr>
          <p:cNvPr id="5" name="テキスト ボックス 4"/>
          <p:cNvSpPr txBox="1"/>
          <p:nvPr/>
        </p:nvSpPr>
        <p:spPr>
          <a:xfrm>
            <a:off x="104775" y="1139630"/>
            <a:ext cx="364202" cy="308418"/>
          </a:xfrm>
          <a:prstGeom prst="rect">
            <a:avLst/>
          </a:prstGeom>
          <a:noFill/>
        </p:spPr>
        <p:txBody>
          <a:bodyPr wrap="none" rtlCol="0">
            <a:spAutoFit/>
          </a:bodyPr>
          <a:lstStyle/>
          <a:p>
            <a:r>
              <a:rPr kumimoji="1" lang="ja-JP" altLang="en-US" b="1" dirty="0" smtClean="0">
                <a:solidFill>
                  <a:srgbClr val="FF0000"/>
                </a:solidFill>
              </a:rPr>
              <a:t>①</a:t>
            </a:r>
            <a:endParaRPr kumimoji="1" lang="ja-JP" altLang="en-US" b="1" dirty="0">
              <a:solidFill>
                <a:srgbClr val="FF0000"/>
              </a:solidFill>
            </a:endParaRPr>
          </a:p>
        </p:txBody>
      </p:sp>
      <p:sp>
        <p:nvSpPr>
          <p:cNvPr id="6" name="テキスト ボックス 5"/>
          <p:cNvSpPr txBox="1"/>
          <p:nvPr/>
        </p:nvSpPr>
        <p:spPr>
          <a:xfrm>
            <a:off x="104775" y="1539316"/>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04775" y="1733186"/>
            <a:ext cx="365806" cy="308418"/>
          </a:xfrm>
          <a:prstGeom prst="rect">
            <a:avLst/>
          </a:prstGeom>
          <a:noFill/>
        </p:spPr>
        <p:txBody>
          <a:bodyPr wrap="none" rtlCol="0">
            <a:spAutoFit/>
          </a:bodyPr>
          <a:lstStyle/>
          <a:p>
            <a:r>
              <a:rPr lang="ja-JP" altLang="en-US" b="1" dirty="0" smtClean="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04775" y="2056672"/>
            <a:ext cx="365806" cy="308418"/>
          </a:xfrm>
          <a:prstGeom prst="rect">
            <a:avLst/>
          </a:prstGeom>
          <a:noFill/>
        </p:spPr>
        <p:txBody>
          <a:bodyPr wrap="none" rtlCol="0">
            <a:spAutoFit/>
          </a:bodyPr>
          <a:lstStyle/>
          <a:p>
            <a:r>
              <a:rPr lang="ja-JP" altLang="en-US" b="1" dirty="0" smtClean="0">
                <a:solidFill>
                  <a:srgbClr val="FF0000"/>
                </a:solidFill>
              </a:rPr>
              <a:t>⑤</a:t>
            </a:r>
            <a:endParaRPr kumimoji="1" lang="ja-JP" altLang="en-US" b="1" dirty="0">
              <a:solidFill>
                <a:srgbClr val="FF0000"/>
              </a:solidFill>
            </a:endParaRPr>
          </a:p>
        </p:txBody>
      </p:sp>
      <p:sp>
        <p:nvSpPr>
          <p:cNvPr id="9" name="テキスト ボックス 8"/>
          <p:cNvSpPr txBox="1"/>
          <p:nvPr/>
        </p:nvSpPr>
        <p:spPr>
          <a:xfrm>
            <a:off x="104775" y="2279117"/>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10" name="テキスト ボックス 9"/>
          <p:cNvSpPr txBox="1"/>
          <p:nvPr/>
        </p:nvSpPr>
        <p:spPr>
          <a:xfrm>
            <a:off x="3057525" y="69532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
        <p:nvSpPr>
          <p:cNvPr id="12" name="正方形/長方形 11"/>
          <p:cNvSpPr/>
          <p:nvPr/>
        </p:nvSpPr>
        <p:spPr>
          <a:xfrm>
            <a:off x="841374" y="2171700"/>
            <a:ext cx="3044826" cy="2152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47543" y="3280932"/>
            <a:ext cx="2462534" cy="2277547"/>
          </a:xfrm>
          <a:prstGeom prst="rect">
            <a:avLst/>
          </a:prstGeom>
          <a:noFill/>
        </p:spPr>
        <p:txBody>
          <a:bodyPr wrap="none" rtlCol="0">
            <a:spAutoFit/>
          </a:bodyPr>
          <a:lstStyle/>
          <a:p>
            <a:r>
              <a:rPr kumimoji="1" lang="ja-JP" altLang="en-US" sz="1600" b="1" dirty="0" smtClean="0"/>
              <a:t>①　アイテムの選択と移動</a:t>
            </a:r>
            <a:endParaRPr kumimoji="1" lang="en-US" altLang="ja-JP" sz="1600" b="1" dirty="0" smtClean="0"/>
          </a:p>
          <a:p>
            <a:r>
              <a:rPr kumimoji="1" lang="ja-JP" altLang="en-US" sz="1600" b="1" dirty="0" smtClean="0"/>
              <a:t>②　</a:t>
            </a:r>
            <a:r>
              <a:rPr lang="ja-JP" altLang="en-US" sz="1600" b="1" dirty="0" smtClean="0"/>
              <a:t>地図</a:t>
            </a:r>
            <a:r>
              <a:rPr lang="ja-JP" altLang="en-US" sz="1600" b="1" dirty="0"/>
              <a:t>の移動</a:t>
            </a:r>
          </a:p>
          <a:p>
            <a:r>
              <a:rPr kumimoji="1" lang="ja-JP" altLang="en-US" sz="1600" b="1" dirty="0" smtClean="0"/>
              <a:t>③　地図の追加</a:t>
            </a:r>
            <a:endParaRPr kumimoji="1" lang="en-US" altLang="ja-JP" sz="1600" b="1" dirty="0" smtClean="0"/>
          </a:p>
          <a:p>
            <a:r>
              <a:rPr lang="ja-JP" altLang="en-US" sz="1600" b="1" dirty="0" smtClean="0"/>
              <a:t>④　画像の追加</a:t>
            </a:r>
            <a:endParaRPr lang="en-US" altLang="ja-JP" sz="1600" b="1" dirty="0" smtClean="0"/>
          </a:p>
          <a:p>
            <a:r>
              <a:rPr kumimoji="1" lang="ja-JP" altLang="en-US" sz="1600" b="1" dirty="0" smtClean="0"/>
              <a:t>⑤　凡例の追加</a:t>
            </a:r>
            <a:endParaRPr kumimoji="1" lang="en-US" altLang="ja-JP" sz="1600" b="1" dirty="0" smtClean="0"/>
          </a:p>
          <a:p>
            <a:r>
              <a:rPr lang="ja-JP" altLang="en-US" sz="1600" b="1" dirty="0" smtClean="0"/>
              <a:t>⑥　縮尺バーの追加</a:t>
            </a:r>
            <a:endParaRPr lang="en-US" altLang="ja-JP" sz="1600" b="1" dirty="0" smtClean="0"/>
          </a:p>
          <a:p>
            <a:r>
              <a:rPr kumimoji="1" lang="ja-JP" altLang="en-US" sz="1600" b="1" dirty="0" smtClean="0"/>
              <a:t>⑦　地図の更新</a:t>
            </a:r>
            <a:endParaRPr kumimoji="1" lang="en-US" altLang="ja-JP" sz="1600" b="1" dirty="0" smtClean="0"/>
          </a:p>
          <a:p>
            <a:endParaRPr lang="en-US" altLang="ja-JP" sz="1600" b="1" dirty="0"/>
          </a:p>
          <a:p>
            <a:r>
              <a:rPr kumimoji="1" lang="en-US" altLang="ja-JP" sz="1400" dirty="0" smtClean="0"/>
              <a:t>※</a:t>
            </a:r>
            <a:r>
              <a:rPr kumimoji="1" lang="ja-JP" altLang="en-US" sz="1400" dirty="0" smtClean="0"/>
              <a:t>アイテムの削除は編集から</a:t>
            </a:r>
            <a:endParaRPr kumimoji="1" lang="ja-JP" altLang="en-US" sz="1400" dirty="0"/>
          </a:p>
        </p:txBody>
      </p:sp>
      <p:sp>
        <p:nvSpPr>
          <p:cNvPr id="14" name="テキスト ボックス 13"/>
          <p:cNvSpPr txBox="1"/>
          <p:nvPr/>
        </p:nvSpPr>
        <p:spPr>
          <a:xfrm>
            <a:off x="104775" y="1356532"/>
            <a:ext cx="365806" cy="308418"/>
          </a:xfrm>
          <a:prstGeom prst="rect">
            <a:avLst/>
          </a:prstGeom>
          <a:noFill/>
        </p:spPr>
        <p:txBody>
          <a:bodyPr wrap="none" rtlCol="0">
            <a:spAutoFit/>
          </a:bodyPr>
          <a:lstStyle/>
          <a:p>
            <a:r>
              <a:rPr kumimoji="1" lang="ja-JP" altLang="en-US" b="1" dirty="0" smtClean="0">
                <a:solidFill>
                  <a:srgbClr val="FF0000"/>
                </a:solidFill>
              </a:rPr>
              <a:t>②</a:t>
            </a:r>
            <a:endParaRPr kumimoji="1" lang="ja-JP" altLang="en-US" b="1" dirty="0">
              <a:solidFill>
                <a:srgbClr val="FF0000"/>
              </a:solidFill>
            </a:endParaRPr>
          </a:p>
        </p:txBody>
      </p:sp>
      <p:sp>
        <p:nvSpPr>
          <p:cNvPr id="15" name="正方形/長方形 14"/>
          <p:cNvSpPr/>
          <p:nvPr/>
        </p:nvSpPr>
        <p:spPr>
          <a:xfrm>
            <a:off x="4444091" y="2433326"/>
            <a:ext cx="2203452" cy="31251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444091" y="802513"/>
            <a:ext cx="2203452" cy="16308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04293" y="3055983"/>
            <a:ext cx="2981906" cy="800219"/>
          </a:xfrm>
          <a:prstGeom prst="rect">
            <a:avLst/>
          </a:prstGeom>
          <a:noFill/>
        </p:spPr>
        <p:txBody>
          <a:bodyPr wrap="none" rtlCol="0">
            <a:spAutoFit/>
          </a:bodyPr>
          <a:lstStyle/>
          <a:p>
            <a:pPr algn="ctr"/>
            <a:r>
              <a:rPr kumimoji="1" lang="ja-JP" altLang="en-US" sz="1600" dirty="0" smtClean="0"/>
              <a:t>地図のレイアウト</a:t>
            </a:r>
            <a:endParaRPr kumimoji="1" lang="en-US" altLang="ja-JP" sz="1600" dirty="0" smtClean="0"/>
          </a:p>
          <a:p>
            <a:pPr algn="ctr"/>
            <a:endParaRPr kumimoji="1" lang="en-US" altLang="ja-JP" sz="1600" dirty="0" smtClean="0"/>
          </a:p>
          <a:p>
            <a:pPr algn="ctr"/>
            <a:r>
              <a:rPr lang="en-US" altLang="ja-JP" sz="1400" dirty="0" smtClean="0"/>
              <a:t>※</a:t>
            </a:r>
            <a:r>
              <a:rPr lang="ja-JP" altLang="en-US" sz="1400" dirty="0" smtClean="0"/>
              <a:t>地図の拡大はアイテムの詳細設定</a:t>
            </a:r>
            <a:endParaRPr kumimoji="1" lang="ja-JP" altLang="en-US" sz="1400" dirty="0"/>
          </a:p>
        </p:txBody>
      </p:sp>
      <p:sp>
        <p:nvSpPr>
          <p:cNvPr id="18" name="テキスト ボックス 17"/>
          <p:cNvSpPr txBox="1"/>
          <p:nvPr/>
        </p:nvSpPr>
        <p:spPr>
          <a:xfrm>
            <a:off x="4444091" y="1510741"/>
            <a:ext cx="2271776" cy="338554"/>
          </a:xfrm>
          <a:prstGeom prst="rect">
            <a:avLst/>
          </a:prstGeom>
          <a:noFill/>
        </p:spPr>
        <p:txBody>
          <a:bodyPr wrap="none" rtlCol="0">
            <a:spAutoFit/>
          </a:bodyPr>
          <a:lstStyle/>
          <a:p>
            <a:r>
              <a:rPr kumimoji="1" lang="ja-JP" altLang="en-US" sz="1600" dirty="0" smtClean="0"/>
              <a:t>地図のレイアウトの履歴</a:t>
            </a:r>
            <a:endParaRPr kumimoji="1" lang="ja-JP" altLang="en-US" sz="1600" dirty="0"/>
          </a:p>
        </p:txBody>
      </p:sp>
      <p:sp>
        <p:nvSpPr>
          <p:cNvPr id="19" name="テキスト ボックス 18"/>
          <p:cNvSpPr txBox="1"/>
          <p:nvPr/>
        </p:nvSpPr>
        <p:spPr>
          <a:xfrm>
            <a:off x="4572000" y="4796866"/>
            <a:ext cx="1947969" cy="338554"/>
          </a:xfrm>
          <a:prstGeom prst="rect">
            <a:avLst/>
          </a:prstGeom>
          <a:noFill/>
        </p:spPr>
        <p:txBody>
          <a:bodyPr wrap="none" rtlCol="0">
            <a:spAutoFit/>
          </a:bodyPr>
          <a:lstStyle/>
          <a:p>
            <a:r>
              <a:rPr kumimoji="1" lang="ja-JP" altLang="en-US" sz="1600" dirty="0" smtClean="0"/>
              <a:t>アイテムの詳細設定</a:t>
            </a:r>
            <a:endParaRPr kumimoji="1" lang="ja-JP" altLang="en-US" sz="1600" dirty="0"/>
          </a:p>
        </p:txBody>
      </p:sp>
    </p:spTree>
    <p:extLst>
      <p:ext uri="{BB962C8B-B14F-4D97-AF65-F5344CB8AC3E}">
        <p14:creationId xmlns:p14="http://schemas.microsoft.com/office/powerpoint/2010/main" val="4249960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65503" y="679088"/>
            <a:ext cx="6012994" cy="4810395"/>
          </a:xfrm>
          <a:prstGeom prst="rect">
            <a:avLst/>
          </a:prstGeom>
        </p:spPr>
      </p:pic>
      <p:sp>
        <p:nvSpPr>
          <p:cNvPr id="5" name="テキスト ボックス 4"/>
          <p:cNvSpPr txBox="1"/>
          <p:nvPr/>
        </p:nvSpPr>
        <p:spPr>
          <a:xfrm>
            <a:off x="1791431" y="228600"/>
            <a:ext cx="5561138" cy="338554"/>
          </a:xfrm>
          <a:prstGeom prst="rect">
            <a:avLst/>
          </a:prstGeom>
          <a:noFill/>
        </p:spPr>
        <p:txBody>
          <a:bodyPr wrap="none" rtlCol="0">
            <a:spAutoFit/>
          </a:bodyPr>
          <a:lstStyle/>
          <a:p>
            <a:r>
              <a:rPr kumimoji="1" lang="ja-JP" altLang="en-US" sz="1600" dirty="0" smtClean="0"/>
              <a:t>地図、縮尺バー、凡例を追加し、アイテムプロパティで調整する</a:t>
            </a:r>
            <a:endParaRPr kumimoji="1" lang="ja-JP" altLang="en-US" sz="1600" dirty="0"/>
          </a:p>
        </p:txBody>
      </p:sp>
      <p:sp>
        <p:nvSpPr>
          <p:cNvPr id="6" name="正方形/長方形 5"/>
          <p:cNvSpPr/>
          <p:nvPr/>
        </p:nvSpPr>
        <p:spPr>
          <a:xfrm>
            <a:off x="6038849" y="2533650"/>
            <a:ext cx="476251" cy="114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820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71612" y="544830"/>
            <a:ext cx="6010275" cy="4808220"/>
          </a:xfrm>
          <a:prstGeom prst="rect">
            <a:avLst/>
          </a:prstGeom>
        </p:spPr>
      </p:pic>
      <p:sp>
        <p:nvSpPr>
          <p:cNvPr id="4" name="テキスト ボックス 3"/>
          <p:cNvSpPr txBox="1"/>
          <p:nvPr/>
        </p:nvSpPr>
        <p:spPr>
          <a:xfrm>
            <a:off x="2338055" y="130076"/>
            <a:ext cx="4604146" cy="338554"/>
          </a:xfrm>
          <a:prstGeom prst="rect">
            <a:avLst/>
          </a:prstGeom>
          <a:noFill/>
        </p:spPr>
        <p:txBody>
          <a:bodyPr wrap="none" rtlCol="0">
            <a:spAutoFit/>
          </a:bodyPr>
          <a:lstStyle/>
          <a:p>
            <a:r>
              <a:rPr kumimoji="1" lang="ja-JP" altLang="en-US" sz="1600" dirty="0" smtClean="0"/>
              <a:t>縮尺バーを選択し、アイテムプロパティで調整する。</a:t>
            </a:r>
            <a:endParaRPr kumimoji="1" lang="ja-JP" altLang="en-US" sz="1600" dirty="0"/>
          </a:p>
        </p:txBody>
      </p:sp>
      <p:sp>
        <p:nvSpPr>
          <p:cNvPr id="5" name="正方形/長方形 4"/>
          <p:cNvSpPr/>
          <p:nvPr/>
        </p:nvSpPr>
        <p:spPr>
          <a:xfrm>
            <a:off x="5537199" y="2371725"/>
            <a:ext cx="1944688" cy="2867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538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4943" y="558165"/>
            <a:ext cx="6219825" cy="4975860"/>
          </a:xfrm>
          <a:prstGeom prst="rect">
            <a:avLst/>
          </a:prstGeom>
        </p:spPr>
      </p:pic>
      <p:sp>
        <p:nvSpPr>
          <p:cNvPr id="4" name="テキスト ボックス 3"/>
          <p:cNvSpPr txBox="1"/>
          <p:nvPr/>
        </p:nvSpPr>
        <p:spPr>
          <a:xfrm>
            <a:off x="2539231" y="139601"/>
            <a:ext cx="4065537" cy="338554"/>
          </a:xfrm>
          <a:prstGeom prst="rect">
            <a:avLst/>
          </a:prstGeom>
          <a:noFill/>
        </p:spPr>
        <p:txBody>
          <a:bodyPr wrap="none" rtlCol="0">
            <a:spAutoFit/>
          </a:bodyPr>
          <a:lstStyle/>
          <a:p>
            <a:r>
              <a:rPr kumimoji="1" lang="ja-JP" altLang="en-US" sz="1600" dirty="0" smtClean="0"/>
              <a:t>凡例を選択し、アイテムプロパティで調整する</a:t>
            </a:r>
            <a:endParaRPr kumimoji="1" lang="ja-JP" altLang="en-US" sz="1600" dirty="0"/>
          </a:p>
        </p:txBody>
      </p:sp>
      <p:sp>
        <p:nvSpPr>
          <p:cNvPr id="5" name="正方形/長方形 4"/>
          <p:cNvSpPr/>
          <p:nvPr/>
        </p:nvSpPr>
        <p:spPr>
          <a:xfrm>
            <a:off x="4619625" y="3609974"/>
            <a:ext cx="180976"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667249" y="4705350"/>
            <a:ext cx="130492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900043" y="3797409"/>
            <a:ext cx="1819275" cy="1815882"/>
          </a:xfrm>
          <a:prstGeom prst="rect">
            <a:avLst/>
          </a:prstGeom>
          <a:noFill/>
        </p:spPr>
        <p:txBody>
          <a:bodyPr wrap="square" rtlCol="0">
            <a:spAutoFit/>
          </a:bodyPr>
          <a:lstStyle/>
          <a:p>
            <a:r>
              <a:rPr kumimoji="1" lang="ja-JP" altLang="en-US" sz="1600" b="1" dirty="0" smtClean="0"/>
              <a:t>自動アップデートのチェックをはずすと凡例</a:t>
            </a:r>
            <a:r>
              <a:rPr lang="ja-JP" altLang="en-US" sz="1600" b="1" dirty="0"/>
              <a:t>が</a:t>
            </a:r>
            <a:r>
              <a:rPr kumimoji="1" lang="ja-JP" altLang="en-US" sz="1600" b="1" dirty="0" smtClean="0"/>
              <a:t>編集できる。名称の変更、凡例項目の追加と削除ができる。</a:t>
            </a:r>
            <a:endParaRPr kumimoji="1" lang="en-US" altLang="ja-JP" sz="1600" b="1" dirty="0" smtClean="0"/>
          </a:p>
          <a:p>
            <a:endParaRPr kumimoji="1" lang="ja-JP" altLang="en-US" sz="1600" b="1" dirty="0"/>
          </a:p>
        </p:txBody>
      </p:sp>
    </p:spTree>
    <p:extLst>
      <p:ext uri="{BB962C8B-B14F-4D97-AF65-F5344CB8AC3E}">
        <p14:creationId xmlns:p14="http://schemas.microsoft.com/office/powerpoint/2010/main" val="1940361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1176" y="424841"/>
            <a:ext cx="6081646" cy="4865317"/>
          </a:xfrm>
          <a:prstGeom prst="rect">
            <a:avLst/>
          </a:prstGeom>
        </p:spPr>
      </p:pic>
      <p:sp>
        <p:nvSpPr>
          <p:cNvPr id="4" name="テキスト ボックス 3"/>
          <p:cNvSpPr txBox="1"/>
          <p:nvPr/>
        </p:nvSpPr>
        <p:spPr>
          <a:xfrm>
            <a:off x="2879067" y="86287"/>
            <a:ext cx="3523722" cy="338554"/>
          </a:xfrm>
          <a:prstGeom prst="rect">
            <a:avLst/>
          </a:prstGeom>
          <a:noFill/>
        </p:spPr>
        <p:txBody>
          <a:bodyPr wrap="none" rtlCol="0">
            <a:spAutoFit/>
          </a:bodyPr>
          <a:lstStyle/>
          <a:p>
            <a:r>
              <a:rPr lang="ja-JP" altLang="en-US" sz="1600" b="1" dirty="0" smtClean="0"/>
              <a:t>画像</a:t>
            </a:r>
            <a:r>
              <a:rPr kumimoji="1" lang="ja-JP" altLang="en-US" sz="1600" b="1" dirty="0" smtClean="0"/>
              <a:t>の追加から方位記号を追加する。</a:t>
            </a:r>
            <a:endParaRPr kumimoji="1" lang="en-US" altLang="ja-JP" sz="1600" b="1" dirty="0" smtClean="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a:t>
            </a:r>
            <a:r>
              <a:rPr lang="ja-JP" altLang="en-US" sz="1600" b="1" dirty="0" smtClean="0"/>
              <a:t>できる。</a:t>
            </a:r>
            <a:endParaRPr lang="ja-JP" altLang="en-US" sz="1600" b="1" dirty="0"/>
          </a:p>
        </p:txBody>
      </p:sp>
      <p:sp>
        <p:nvSpPr>
          <p:cNvPr id="6" name="正方形/長方形 5"/>
          <p:cNvSpPr/>
          <p:nvPr/>
        </p:nvSpPr>
        <p:spPr>
          <a:xfrm>
            <a:off x="5708341" y="2601157"/>
            <a:ext cx="1773545" cy="124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56" y="772462"/>
            <a:ext cx="5618547" cy="4319258"/>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3271256" y="4146819"/>
            <a:ext cx="77152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46568" y="828675"/>
            <a:ext cx="5850862" cy="4680690"/>
          </a:xfrm>
          <a:prstGeom prst="rect">
            <a:avLst/>
          </a:prstGeom>
        </p:spPr>
      </p:pic>
      <p:sp>
        <p:nvSpPr>
          <p:cNvPr id="4" name="テキスト ボックス 3"/>
          <p:cNvSpPr txBox="1"/>
          <p:nvPr/>
        </p:nvSpPr>
        <p:spPr>
          <a:xfrm>
            <a:off x="2020660" y="419100"/>
            <a:ext cx="5102679" cy="338554"/>
          </a:xfrm>
          <a:prstGeom prst="rect">
            <a:avLst/>
          </a:prstGeom>
          <a:noFill/>
        </p:spPr>
        <p:txBody>
          <a:bodyPr wrap="none" rtlCol="0">
            <a:spAutoFit/>
          </a:bodyPr>
          <a:lstStyle/>
          <a:p>
            <a:r>
              <a:rPr kumimoji="1" lang="ja-JP" altLang="en-US" sz="1600" b="1" dirty="0" smtClean="0"/>
              <a:t>地図のレイアウトが整ったら、画像としてエクスポートする</a:t>
            </a:r>
            <a:endParaRPr kumimoji="1" lang="ja-JP" altLang="en-US" sz="1600" b="1" dirty="0"/>
          </a:p>
        </p:txBody>
      </p:sp>
    </p:spTree>
    <p:extLst>
      <p:ext uri="{BB962C8B-B14F-4D97-AF65-F5344CB8AC3E}">
        <p14:creationId xmlns:p14="http://schemas.microsoft.com/office/powerpoint/2010/main" val="2108372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6611" y="446130"/>
            <a:ext cx="7450778" cy="526887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smtClean="0"/>
              <a:t>画像としてエクスポートした地図を表示する</a:t>
            </a:r>
            <a:endParaRPr kumimoji="1" lang="ja-JP" altLang="en-US" sz="1600" b="1" dirty="0"/>
          </a:p>
        </p:txBody>
      </p:sp>
    </p:spTree>
    <p:extLst>
      <p:ext uri="{BB962C8B-B14F-4D97-AF65-F5344CB8AC3E}">
        <p14:creationId xmlns:p14="http://schemas.microsoft.com/office/powerpoint/2010/main" val="875792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b="-1"/>
          <a:stretch/>
        </p:blipFill>
        <p:spPr>
          <a:xfrm>
            <a:off x="533400" y="727969"/>
            <a:ext cx="6086475" cy="4782847"/>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3646136"/>
            <a:ext cx="3400425" cy="1973614"/>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87" y="3714187"/>
            <a:ext cx="2419350" cy="1905563"/>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smtClean="0"/>
              <a:t>QGIS</a:t>
            </a:r>
            <a:r>
              <a:rPr lang="ja-JP" altLang="en-US" sz="1800" b="1" dirty="0" smtClean="0"/>
              <a:t>のビュー上に凡例と方位記号を表示する</a:t>
            </a:r>
            <a:endParaRPr kumimoji="1" lang="ja-JP" altLang="en-US" sz="1800" b="1" dirty="0"/>
          </a:p>
        </p:txBody>
      </p:sp>
      <p:cxnSp>
        <p:nvCxnSpPr>
          <p:cNvPr id="7" name="直線矢印コネクタ 6"/>
          <p:cNvCxnSpPr/>
          <p:nvPr/>
        </p:nvCxnSpPr>
        <p:spPr>
          <a:xfrm flipH="1">
            <a:off x="1371602" y="2343150"/>
            <a:ext cx="1104898" cy="1371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2924175" y="2438400"/>
            <a:ext cx="1581150" cy="127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6801485" y="794176"/>
            <a:ext cx="1827530" cy="646331"/>
          </a:xfrm>
          <a:prstGeom prst="rect">
            <a:avLst/>
          </a:prstGeom>
          <a:noFill/>
        </p:spPr>
        <p:txBody>
          <a:bodyPr wrap="square" rtlCol="0">
            <a:spAutoFit/>
          </a:bodyPr>
          <a:lstStyle/>
          <a:p>
            <a:r>
              <a:rPr lang="ja-JP" altLang="en-US" sz="1800" b="1" dirty="0" smtClean="0">
                <a:solidFill>
                  <a:srgbClr val="0070C0"/>
                </a:solidFill>
              </a:rPr>
              <a:t>ビュー</a:t>
            </a:r>
            <a:endParaRPr lang="en-US" altLang="ja-JP" sz="1800" b="1" dirty="0" smtClean="0">
              <a:solidFill>
                <a:srgbClr val="0070C0"/>
              </a:solidFill>
            </a:endParaRPr>
          </a:p>
          <a:p>
            <a:r>
              <a:rPr kumimoji="1" lang="ja-JP" altLang="en-US" sz="1800" b="1" dirty="0" smtClean="0">
                <a:solidFill>
                  <a:srgbClr val="0070C0"/>
                </a:solidFill>
              </a:rPr>
              <a:t>＞地図装飾</a:t>
            </a:r>
            <a:endParaRPr kumimoji="1" lang="ja-JP" altLang="en-US" sz="1800" b="1" dirty="0">
              <a:solidFill>
                <a:srgbClr val="0070C0"/>
              </a:solidFill>
            </a:endParaRPr>
          </a:p>
        </p:txBody>
      </p:sp>
      <p:sp>
        <p:nvSpPr>
          <p:cNvPr id="16" name="テキスト ボックス 15"/>
          <p:cNvSpPr txBox="1"/>
          <p:nvPr/>
        </p:nvSpPr>
        <p:spPr>
          <a:xfrm>
            <a:off x="6801485" y="3941156"/>
            <a:ext cx="2285998" cy="1569660"/>
          </a:xfrm>
          <a:prstGeom prst="rect">
            <a:avLst/>
          </a:prstGeom>
          <a:noFill/>
        </p:spPr>
        <p:txBody>
          <a:bodyPr wrap="square" rtlCol="0">
            <a:spAutoFit/>
          </a:bodyPr>
          <a:lstStyle/>
          <a:p>
            <a:r>
              <a:rPr kumimoji="1" lang="ja-JP" altLang="en-US" sz="1600" b="1" dirty="0" smtClean="0"/>
              <a:t>地図装飾からスケールバー、方位記号を追加する。</a:t>
            </a:r>
            <a:endParaRPr kumimoji="1" lang="en-US" altLang="ja-JP" sz="1600" b="1" dirty="0" smtClean="0"/>
          </a:p>
          <a:p>
            <a:r>
              <a:rPr lang="ja-JP" altLang="en-US" sz="1600" b="1" dirty="0" smtClean="0"/>
              <a:t>それぞれの形式や配置を決め、「方位</a:t>
            </a:r>
            <a:r>
              <a:rPr lang="en-US" altLang="ja-JP" sz="1600" b="1" dirty="0" smtClean="0"/>
              <a:t>or</a:t>
            </a:r>
            <a:r>
              <a:rPr lang="ja-JP" altLang="en-US" sz="1600" b="1" dirty="0" smtClean="0"/>
              <a:t>縮尺バーを使用」にチェック</a:t>
            </a:r>
            <a:endParaRPr kumimoji="1" lang="ja-JP" altLang="en-US" sz="1600" b="1" dirty="0"/>
          </a:p>
        </p:txBody>
      </p:sp>
    </p:spTree>
    <p:extLst>
      <p:ext uri="{BB962C8B-B14F-4D97-AF65-F5344CB8AC3E}">
        <p14:creationId xmlns:p14="http://schemas.microsoft.com/office/powerpoint/2010/main" val="663505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smtClean="0"/>
              <a:t>QGIS</a:t>
            </a:r>
            <a:r>
              <a:rPr lang="ja-JP" altLang="en-US" sz="1800" b="1" dirty="0" smtClean="0"/>
              <a:t>のビュー上に</a:t>
            </a:r>
            <a:r>
              <a:rPr lang="ja-JP" altLang="en-US" sz="1800" b="1" dirty="0"/>
              <a:t>縮尺</a:t>
            </a:r>
            <a:r>
              <a:rPr lang="ja-JP" altLang="en-US" sz="1800" b="1" dirty="0" smtClean="0"/>
              <a:t>と方位記号が表示された。</a:t>
            </a:r>
            <a:endParaRPr kumimoji="1" lang="ja-JP" altLang="en-US" sz="1800" b="1" dirty="0"/>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65671" y="816746"/>
            <a:ext cx="6012657" cy="4707754"/>
          </a:xfrm>
          <a:prstGeom prst="rect">
            <a:avLst/>
          </a:prstGeom>
        </p:spPr>
      </p:pic>
      <p:sp>
        <p:nvSpPr>
          <p:cNvPr id="2" name="円/楕円 1"/>
          <p:cNvSpPr/>
          <p:nvPr/>
        </p:nvSpPr>
        <p:spPr>
          <a:xfrm>
            <a:off x="2849732" y="1411551"/>
            <a:ext cx="497150"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849731" y="5045106"/>
            <a:ext cx="1482571"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7444" y="809062"/>
            <a:ext cx="5433621" cy="3592090"/>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0976" y="1921329"/>
            <a:ext cx="4934857" cy="3793671"/>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smtClean="0">
                <a:solidFill>
                  <a:srgbClr val="0070C0"/>
                </a:solidFill>
              </a:rPr>
              <a:t>Python</a:t>
            </a:r>
            <a:r>
              <a:rPr kumimoji="1" lang="ja-JP" altLang="en-US" sz="3200" b="1" u="sng" dirty="0" smtClean="0">
                <a:solidFill>
                  <a:srgbClr val="0070C0"/>
                </a:solidFill>
              </a:rPr>
              <a:t>入門</a:t>
            </a:r>
            <a:endParaRPr kumimoji="1" lang="ja-JP" altLang="en-US" sz="3200" b="1" u="sng" dirty="0">
              <a:solidFill>
                <a:srgbClr val="0070C0"/>
              </a:solidFill>
            </a:endParaRPr>
          </a:p>
        </p:txBody>
      </p:sp>
      <p:sp>
        <p:nvSpPr>
          <p:cNvPr id="2" name="テキスト ボックス 1"/>
          <p:cNvSpPr txBox="1"/>
          <p:nvPr/>
        </p:nvSpPr>
        <p:spPr>
          <a:xfrm>
            <a:off x="6425403" y="547297"/>
            <a:ext cx="2128724" cy="646331"/>
          </a:xfrm>
          <a:prstGeom prst="rect">
            <a:avLst/>
          </a:prstGeom>
          <a:noFill/>
        </p:spPr>
        <p:txBody>
          <a:bodyPr wrap="none" rtlCol="0">
            <a:spAutoFit/>
          </a:bodyPr>
          <a:lstStyle/>
          <a:p>
            <a:r>
              <a:rPr kumimoji="1" lang="ja-JP" altLang="en-US" sz="1800" b="1" dirty="0" smtClean="0">
                <a:solidFill>
                  <a:srgbClr val="0070C0"/>
                </a:solidFill>
              </a:rPr>
              <a:t>プラグイン</a:t>
            </a:r>
            <a:endParaRPr kumimoji="1" lang="en-US" altLang="ja-JP" sz="1800" b="1" dirty="0" smtClean="0">
              <a:solidFill>
                <a:srgbClr val="0070C0"/>
              </a:solidFill>
            </a:endParaRPr>
          </a:p>
          <a:p>
            <a:r>
              <a:rPr lang="ja-JP" altLang="en-US" sz="1800" b="1" dirty="0" smtClean="0">
                <a:solidFill>
                  <a:srgbClr val="0070C0"/>
                </a:solidFill>
              </a:rPr>
              <a:t>＞</a:t>
            </a:r>
            <a:r>
              <a:rPr lang="en-US" altLang="ja-JP" sz="1800" b="1" dirty="0" smtClean="0">
                <a:solidFill>
                  <a:srgbClr val="0070C0"/>
                </a:solidFill>
              </a:rPr>
              <a:t>Python</a:t>
            </a:r>
            <a:r>
              <a:rPr lang="ja-JP" altLang="en-US" sz="1800" b="1" dirty="0" smtClean="0">
                <a:solidFill>
                  <a:srgbClr val="0070C0"/>
                </a:solidFill>
              </a:rPr>
              <a:t>コンソール</a:t>
            </a:r>
            <a:endParaRPr kumimoji="1" lang="ja-JP" altLang="en-US" sz="1800" b="1" dirty="0">
              <a:solidFill>
                <a:srgbClr val="0070C0"/>
              </a:solidFill>
            </a:endParaRPr>
          </a:p>
        </p:txBody>
      </p:sp>
      <p:sp>
        <p:nvSpPr>
          <p:cNvPr id="6" name="正方形/長方形 5"/>
          <p:cNvSpPr/>
          <p:nvPr/>
        </p:nvSpPr>
        <p:spPr>
          <a:xfrm>
            <a:off x="4897264" y="2626052"/>
            <a:ext cx="4072568" cy="1775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483429" y="1378857"/>
            <a:ext cx="943428" cy="1226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960923" y="3808211"/>
            <a:ext cx="4064831" cy="338554"/>
          </a:xfrm>
          <a:prstGeom prst="rect">
            <a:avLst/>
          </a:prstGeom>
        </p:spPr>
        <p:txBody>
          <a:bodyPr wrap="none">
            <a:spAutoFit/>
          </a:bodyPr>
          <a:lstStyle/>
          <a:p>
            <a:r>
              <a:rPr lang="en-US" altLang="ja-JP" sz="1600" b="1" dirty="0" smtClean="0"/>
              <a:t>Python</a:t>
            </a:r>
            <a:r>
              <a:rPr lang="ja-JP" altLang="en-US" sz="1600" b="1" dirty="0" smtClean="0"/>
              <a:t>のコードをここで実行することができる</a:t>
            </a:r>
            <a:endParaRPr lang="ja-JP" altLang="en-US" dirty="0"/>
          </a:p>
        </p:txBody>
      </p:sp>
      <p:sp>
        <p:nvSpPr>
          <p:cNvPr id="7" name="テキスト ボックス 6"/>
          <p:cNvSpPr txBox="1"/>
          <p:nvPr/>
        </p:nvSpPr>
        <p:spPr>
          <a:xfrm>
            <a:off x="2657530" y="108592"/>
            <a:ext cx="6572568" cy="307777"/>
          </a:xfrm>
          <a:prstGeom prst="rect">
            <a:avLst/>
          </a:prstGeom>
          <a:noFill/>
        </p:spPr>
        <p:txBody>
          <a:bodyPr wrap="none" rtlCol="0">
            <a:spAutoFit/>
          </a:bodyPr>
          <a:lstStyle/>
          <a:p>
            <a:r>
              <a:rPr kumimoji="1" lang="ja-JP" altLang="en-US" sz="1400" b="1" dirty="0" smtClean="0"/>
              <a:t>上級者は、</a:t>
            </a:r>
            <a:r>
              <a:rPr kumimoji="1" lang="en-US" altLang="ja-JP" sz="1400" b="1" dirty="0" smtClean="0"/>
              <a:t>python</a:t>
            </a:r>
            <a:r>
              <a:rPr lang="ja-JP" altLang="en-US" sz="1400" b="1" dirty="0" smtClean="0"/>
              <a:t>でコードを書いて処理したり、自分でプラグインをつくることができる</a:t>
            </a:r>
            <a:endParaRPr kumimoji="1" lang="ja-JP" altLang="en-US" sz="1400" b="1" dirty="0"/>
          </a:p>
        </p:txBody>
      </p:sp>
    </p:spTree>
    <p:extLst>
      <p:ext uri="{BB962C8B-B14F-4D97-AF65-F5344CB8AC3E}">
        <p14:creationId xmlns:p14="http://schemas.microsoft.com/office/powerpoint/2010/main" val="1317495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08" y="0"/>
            <a:ext cx="8393610" cy="5167213"/>
          </a:xfrm>
          <a:prstGeom prst="rect">
            <a:avLst/>
          </a:prstGeom>
        </p:spPr>
      </p:pic>
      <p:sp>
        <p:nvSpPr>
          <p:cNvPr id="4" name="正方形/長方形 3"/>
          <p:cNvSpPr/>
          <p:nvPr/>
        </p:nvSpPr>
        <p:spPr>
          <a:xfrm>
            <a:off x="1010952" y="4298861"/>
            <a:ext cx="4572000" cy="524503"/>
          </a:xfrm>
          <a:prstGeom prst="rect">
            <a:avLst/>
          </a:prstGeom>
        </p:spPr>
        <p:txBody>
          <a:bodyPr>
            <a:spAutoFit/>
          </a:bodyPr>
          <a:lstStyle/>
          <a:p>
            <a:r>
              <a:rPr lang="ja-JP" altLang="en-US" dirty="0"/>
              <a:t>tokyo = 'test'</a:t>
            </a:r>
          </a:p>
          <a:p>
            <a:r>
              <a:rPr lang="ja-JP" altLang="en-US" dirty="0"/>
              <a:t>'tokyo'</a:t>
            </a:r>
          </a:p>
        </p:txBody>
      </p:sp>
      <p:sp>
        <p:nvSpPr>
          <p:cNvPr id="7" name="正方形/長方形 6"/>
          <p:cNvSpPr/>
          <p:nvPr/>
        </p:nvSpPr>
        <p:spPr>
          <a:xfrm>
            <a:off x="721610" y="4330620"/>
            <a:ext cx="4347540" cy="753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12525" y="3904467"/>
            <a:ext cx="4283930" cy="338554"/>
          </a:xfrm>
          <a:prstGeom prst="rect">
            <a:avLst/>
          </a:prstGeom>
        </p:spPr>
        <p:txBody>
          <a:bodyPr wrap="none">
            <a:spAutoFit/>
          </a:bodyPr>
          <a:lstStyle/>
          <a:p>
            <a:r>
              <a:rPr lang="ja-JP" altLang="en-US" sz="1600" b="1" dirty="0"/>
              <a:t>↓</a:t>
            </a:r>
            <a:r>
              <a:rPr lang="ja-JP" altLang="en-US" sz="1600" b="1" dirty="0" smtClean="0"/>
              <a:t>ここにコードを入力し、</a:t>
            </a:r>
            <a:r>
              <a:rPr lang="en-US" altLang="ja-JP" sz="1600" b="1" dirty="0" smtClean="0"/>
              <a:t>Enter</a:t>
            </a:r>
            <a:r>
              <a:rPr lang="ja-JP" altLang="en-US" sz="1600" b="1" dirty="0" smtClean="0"/>
              <a:t>キーで実行される</a:t>
            </a:r>
            <a:endParaRPr lang="ja-JP" altLang="en-US" dirty="0"/>
          </a:p>
        </p:txBody>
      </p:sp>
      <p:sp>
        <p:nvSpPr>
          <p:cNvPr id="9" name="正方形/長方形 8"/>
          <p:cNvSpPr/>
          <p:nvPr/>
        </p:nvSpPr>
        <p:spPr>
          <a:xfrm>
            <a:off x="5359600" y="3781357"/>
            <a:ext cx="3382639" cy="584775"/>
          </a:xfrm>
          <a:prstGeom prst="rect">
            <a:avLst/>
          </a:prstGeom>
        </p:spPr>
        <p:txBody>
          <a:bodyPr wrap="square">
            <a:spAutoFit/>
          </a:bodyPr>
          <a:lstStyle/>
          <a:p>
            <a:r>
              <a:rPr lang="ja-JP" altLang="en-US" sz="1600" b="1" dirty="0" smtClean="0"/>
              <a:t>長いコードの場合は、</a:t>
            </a:r>
            <a:r>
              <a:rPr lang="ja-JP" altLang="en-US" sz="1600" b="1" dirty="0"/>
              <a:t>　</a:t>
            </a:r>
            <a:r>
              <a:rPr lang="ja-JP" altLang="en-US" sz="1600" b="1" dirty="0" smtClean="0"/>
              <a:t>　をクリックしこのウインドウを活用する</a:t>
            </a:r>
            <a:endParaRPr lang="ja-JP" altLang="en-US" dirty="0"/>
          </a:p>
        </p:txBody>
      </p:sp>
      <p:pic>
        <p:nvPicPr>
          <p:cNvPr id="10" name="図 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306803" y="3842923"/>
            <a:ext cx="230821" cy="230821"/>
          </a:xfrm>
          <a:prstGeom prst="rect">
            <a:avLst/>
          </a:prstGeom>
        </p:spPr>
      </p:pic>
      <p:sp>
        <p:nvSpPr>
          <p:cNvPr id="11" name="正方形/長方形 10"/>
          <p:cNvSpPr/>
          <p:nvPr/>
        </p:nvSpPr>
        <p:spPr>
          <a:xfrm>
            <a:off x="483529" y="927732"/>
            <a:ext cx="228996" cy="21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0" y="5197398"/>
            <a:ext cx="8903719" cy="524503"/>
          </a:xfrm>
          <a:prstGeom prst="rect">
            <a:avLst/>
          </a:prstGeom>
        </p:spPr>
        <p:txBody>
          <a:bodyPr wrap="none">
            <a:spAutoFit/>
          </a:bodyPr>
          <a:lstStyle/>
          <a:p>
            <a:r>
              <a:rPr lang="en-US" altLang="ja-JP" dirty="0" smtClean="0"/>
              <a:t>Python</a:t>
            </a:r>
            <a:r>
              <a:rPr lang="ja-JP" altLang="en-US" dirty="0" smtClean="0"/>
              <a:t>では、値やオブジェクトを変数へ代入する。今回の場合をみると</a:t>
            </a:r>
            <a:r>
              <a:rPr lang="en-US" altLang="ja-JP" dirty="0" err="1" smtClean="0"/>
              <a:t>tokyo</a:t>
            </a:r>
            <a:r>
              <a:rPr lang="ja-JP" altLang="en-US" dirty="0" smtClean="0"/>
              <a:t>（変数）</a:t>
            </a:r>
            <a:r>
              <a:rPr lang="ja-JP" altLang="en-US" dirty="0"/>
              <a:t>に</a:t>
            </a:r>
            <a:r>
              <a:rPr lang="en-US" altLang="ja-JP" dirty="0" smtClean="0"/>
              <a:t>‘test’</a:t>
            </a:r>
            <a:r>
              <a:rPr lang="ja-JP" altLang="en-US" dirty="0" smtClean="0"/>
              <a:t>（文字列）を代入している。</a:t>
            </a:r>
            <a:endParaRPr lang="en-US" altLang="ja-JP" dirty="0" smtClean="0"/>
          </a:p>
          <a:p>
            <a:r>
              <a:rPr lang="ja-JP" altLang="en-US" dirty="0" smtClean="0"/>
              <a:t>そのため、</a:t>
            </a:r>
            <a:r>
              <a:rPr lang="en-US" altLang="ja-JP" dirty="0" smtClean="0"/>
              <a:t>test</a:t>
            </a:r>
            <a:r>
              <a:rPr lang="ja-JP" altLang="en-US" dirty="0" smtClean="0"/>
              <a:t>と入力したら</a:t>
            </a:r>
            <a:r>
              <a:rPr lang="en-US" altLang="ja-JP" dirty="0" smtClean="0"/>
              <a:t>’</a:t>
            </a:r>
            <a:r>
              <a:rPr lang="en-US" altLang="ja-JP" dirty="0" err="1" smtClean="0"/>
              <a:t>tokyo</a:t>
            </a:r>
            <a:r>
              <a:rPr lang="en-US" altLang="ja-JP" dirty="0" smtClean="0"/>
              <a:t>’</a:t>
            </a:r>
            <a:r>
              <a:rPr lang="ja-JP" altLang="en-US" dirty="0" smtClean="0"/>
              <a:t>が返される。</a:t>
            </a:r>
            <a:endParaRPr lang="ja-JP" altLang="en-US" dirty="0"/>
          </a:p>
        </p:txBody>
      </p:sp>
      <p:sp>
        <p:nvSpPr>
          <p:cNvPr id="15" name="正方形/長方形 14"/>
          <p:cNvSpPr/>
          <p:nvPr/>
        </p:nvSpPr>
        <p:spPr>
          <a:xfrm>
            <a:off x="5582952" y="683048"/>
            <a:ext cx="2548994" cy="524503"/>
          </a:xfrm>
          <a:prstGeom prst="rect">
            <a:avLst/>
          </a:prstGeom>
        </p:spPr>
        <p:txBody>
          <a:bodyPr wrap="square">
            <a:spAutoFit/>
          </a:bodyPr>
          <a:lstStyle/>
          <a:p>
            <a:r>
              <a:rPr lang="ja-JP" altLang="en-US" dirty="0" err="1" smtClean="0"/>
              <a:t>t</a:t>
            </a:r>
            <a:r>
              <a:rPr lang="en-US" altLang="ja-JP" dirty="0" err="1" smtClean="0"/>
              <a:t>est</a:t>
            </a:r>
            <a:r>
              <a:rPr lang="ja-JP" altLang="en-US" dirty="0" smtClean="0"/>
              <a:t> </a:t>
            </a:r>
            <a:r>
              <a:rPr lang="ja-JP" altLang="en-US" dirty="0"/>
              <a:t>= </a:t>
            </a:r>
            <a:r>
              <a:rPr lang="ja-JP" altLang="en-US" dirty="0" smtClean="0"/>
              <a:t>'tokyo'</a:t>
            </a:r>
            <a:endParaRPr lang="ja-JP" altLang="en-US" dirty="0"/>
          </a:p>
          <a:p>
            <a:r>
              <a:rPr lang="en-US" altLang="ja-JP" dirty="0" smtClean="0"/>
              <a:t>test</a:t>
            </a:r>
            <a:r>
              <a:rPr lang="ja-JP" altLang="en-US" dirty="0" smtClean="0"/>
              <a:t>に</a:t>
            </a:r>
            <a:r>
              <a:rPr lang="en-US" altLang="ja-JP" dirty="0" smtClean="0"/>
              <a:t>’</a:t>
            </a:r>
            <a:r>
              <a:rPr lang="ja-JP" altLang="en-US" dirty="0" smtClean="0"/>
              <a:t>tokyo</a:t>
            </a:r>
            <a:r>
              <a:rPr lang="en-US" altLang="ja-JP" dirty="0" smtClean="0"/>
              <a:t>’ </a:t>
            </a:r>
            <a:r>
              <a:rPr lang="ja-JP" altLang="en-US" dirty="0" smtClean="0"/>
              <a:t>を代入する</a:t>
            </a:r>
            <a:endParaRPr lang="ja-JP" altLang="en-US" dirty="0"/>
          </a:p>
        </p:txBody>
      </p:sp>
    </p:spTree>
    <p:extLst>
      <p:ext uri="{BB962C8B-B14F-4D97-AF65-F5344CB8AC3E}">
        <p14:creationId xmlns:p14="http://schemas.microsoft.com/office/powerpoint/2010/main" val="923146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836025" cy="4904399"/>
          </a:xfrm>
          <a:prstGeom prst="rect">
            <a:avLst/>
          </a:prstGeom>
        </p:spPr>
      </p:pic>
      <p:sp>
        <p:nvSpPr>
          <p:cNvPr id="4" name="テキスト ボックス 3"/>
          <p:cNvSpPr txBox="1"/>
          <p:nvPr/>
        </p:nvSpPr>
        <p:spPr>
          <a:xfrm>
            <a:off x="5446713" y="2518237"/>
            <a:ext cx="2489200" cy="1604927"/>
          </a:xfrm>
          <a:prstGeom prst="rect">
            <a:avLst/>
          </a:prstGeom>
          <a:solidFill>
            <a:schemeClr val="bg1"/>
          </a:solidFill>
        </p:spPr>
        <p:txBody>
          <a:bodyPr wrap="square" rtlCol="0">
            <a:spAutoFit/>
          </a:bodyPr>
          <a:lstStyle/>
          <a:p>
            <a:r>
              <a:rPr kumimoji="1" lang="en-US" altLang="ja-JP" dirty="0" err="1" smtClean="0"/>
              <a:t>tokyo</a:t>
            </a:r>
            <a:r>
              <a:rPr kumimoji="1" lang="en-US" altLang="ja-JP" dirty="0" smtClean="0"/>
              <a:t> = ‘23’</a:t>
            </a:r>
          </a:p>
          <a:p>
            <a:r>
              <a:rPr lang="ja-JP" altLang="en-US" dirty="0" smtClean="0"/>
              <a:t>文字型として</a:t>
            </a:r>
            <a:r>
              <a:rPr lang="en-US" altLang="ja-JP" dirty="0" smtClean="0"/>
              <a:t>’’</a:t>
            </a:r>
            <a:r>
              <a:rPr lang="ja-JP" altLang="en-US" dirty="0" smtClean="0"/>
              <a:t>をつけ</a:t>
            </a:r>
            <a:r>
              <a:rPr lang="en-US" altLang="ja-JP" dirty="0" smtClean="0"/>
              <a:t>23</a:t>
            </a:r>
            <a:r>
              <a:rPr lang="ja-JP" altLang="en-US" dirty="0" smtClean="0"/>
              <a:t>を代入</a:t>
            </a:r>
            <a:endParaRPr lang="en-US" altLang="ja-JP" dirty="0"/>
          </a:p>
          <a:p>
            <a:r>
              <a:rPr kumimoji="1" lang="en-US" altLang="ja-JP" dirty="0" smtClean="0"/>
              <a:t/>
            </a:r>
            <a:br>
              <a:rPr kumimoji="1" lang="en-US" altLang="ja-JP" dirty="0" smtClean="0"/>
            </a:br>
            <a:r>
              <a:rPr kumimoji="1" lang="en-US" altLang="ja-JP" dirty="0" err="1" smtClean="0"/>
              <a:t>tokyo</a:t>
            </a:r>
            <a:r>
              <a:rPr kumimoji="1" lang="en-US" altLang="ja-JP" dirty="0" smtClean="0"/>
              <a:t>+’</a:t>
            </a:r>
            <a:r>
              <a:rPr kumimoji="1" lang="en-US" altLang="ja-JP" dirty="0" err="1" smtClean="0"/>
              <a:t>ku</a:t>
            </a:r>
            <a:r>
              <a:rPr kumimoji="1" lang="en-US" altLang="ja-JP" dirty="0" smtClean="0"/>
              <a:t>’</a:t>
            </a:r>
          </a:p>
          <a:p>
            <a:endParaRPr lang="en-US" altLang="ja-JP" dirty="0" smtClean="0"/>
          </a:p>
          <a:p>
            <a:r>
              <a:rPr lang="en-US" altLang="ja-JP" dirty="0" smtClean="0"/>
              <a:t>’23ku’</a:t>
            </a:r>
            <a:r>
              <a:rPr lang="ja-JP" altLang="en-US" dirty="0" smtClean="0"/>
              <a:t>が返される</a:t>
            </a:r>
            <a:endParaRPr lang="en-US" altLang="ja-JP" dirty="0" smtClean="0"/>
          </a:p>
          <a:p>
            <a:endParaRPr kumimoji="1" lang="en-US" altLang="ja-JP" dirty="0"/>
          </a:p>
        </p:txBody>
      </p:sp>
      <p:sp>
        <p:nvSpPr>
          <p:cNvPr id="5" name="正方形/長方形 4"/>
          <p:cNvSpPr/>
          <p:nvPr/>
        </p:nvSpPr>
        <p:spPr>
          <a:xfrm>
            <a:off x="874713" y="4056849"/>
            <a:ext cx="4572000" cy="830997"/>
          </a:xfrm>
          <a:prstGeom prst="rect">
            <a:avLst/>
          </a:prstGeom>
        </p:spPr>
        <p:txBody>
          <a:bodyPr>
            <a:spAutoFit/>
          </a:bodyPr>
          <a:lstStyle/>
          <a:p>
            <a:r>
              <a:rPr lang="en-US" altLang="ja-JP" sz="1200" dirty="0" err="1" smtClean="0"/>
              <a:t>tokyo</a:t>
            </a:r>
            <a:r>
              <a:rPr lang="en-US" altLang="ja-JP" sz="1200" dirty="0" smtClean="0"/>
              <a:t>=23</a:t>
            </a:r>
          </a:p>
          <a:p>
            <a:r>
              <a:rPr lang="en-US" altLang="ja-JP" sz="1200" dirty="0" smtClean="0"/>
              <a:t>tokyo+1</a:t>
            </a:r>
          </a:p>
          <a:p>
            <a:r>
              <a:rPr lang="ja-JP" altLang="en-US" sz="1200" dirty="0" smtClean="0"/>
              <a:t>tokyo</a:t>
            </a:r>
            <a:r>
              <a:rPr lang="ja-JP" altLang="en-US" sz="1200" dirty="0"/>
              <a:t>='23'</a:t>
            </a:r>
          </a:p>
          <a:p>
            <a:r>
              <a:rPr lang="ja-JP" altLang="en-US" sz="1200" dirty="0"/>
              <a:t>tokyo+'ku'</a:t>
            </a:r>
          </a:p>
        </p:txBody>
      </p:sp>
      <p:sp>
        <p:nvSpPr>
          <p:cNvPr id="7" name="正方形/長方形 6"/>
          <p:cNvSpPr/>
          <p:nvPr/>
        </p:nvSpPr>
        <p:spPr>
          <a:xfrm>
            <a:off x="5446713" y="446667"/>
            <a:ext cx="3517623" cy="1821011"/>
          </a:xfrm>
          <a:prstGeom prst="rect">
            <a:avLst/>
          </a:prstGeom>
          <a:solidFill>
            <a:schemeClr val="bg1"/>
          </a:solidFill>
        </p:spPr>
        <p:txBody>
          <a:bodyPr wrap="square">
            <a:spAutoFit/>
          </a:bodyPr>
          <a:lstStyle/>
          <a:p>
            <a:r>
              <a:rPr lang="ja-JP" altLang="en-US" dirty="0"/>
              <a:t>tokyo = </a:t>
            </a:r>
            <a:r>
              <a:rPr lang="en-US" altLang="ja-JP" dirty="0"/>
              <a:t>23</a:t>
            </a:r>
            <a:endParaRPr lang="en-US" altLang="ja-JP" dirty="0" smtClean="0"/>
          </a:p>
          <a:p>
            <a:r>
              <a:rPr lang="en-US" altLang="ja-JP" dirty="0" err="1" smtClean="0"/>
              <a:t>tokyo</a:t>
            </a:r>
            <a:r>
              <a:rPr lang="ja-JP" altLang="en-US" dirty="0" smtClean="0"/>
              <a:t>　の中に</a:t>
            </a:r>
            <a:r>
              <a:rPr lang="en-US" altLang="ja-JP" dirty="0" smtClean="0"/>
              <a:t> 23</a:t>
            </a:r>
            <a:r>
              <a:rPr lang="ja-JP" altLang="en-US" dirty="0" smtClean="0"/>
              <a:t>という数を代入する</a:t>
            </a:r>
            <a:endParaRPr lang="en-US" altLang="ja-JP" dirty="0" smtClean="0"/>
          </a:p>
          <a:p>
            <a:endParaRPr lang="en-US" altLang="ja-JP" dirty="0"/>
          </a:p>
          <a:p>
            <a:r>
              <a:rPr lang="en-US" altLang="ja-JP" dirty="0" smtClean="0"/>
              <a:t>tokyo+1</a:t>
            </a:r>
          </a:p>
          <a:p>
            <a:r>
              <a:rPr lang="en-US" altLang="ja-JP" dirty="0" smtClean="0"/>
              <a:t>23+1</a:t>
            </a:r>
            <a:r>
              <a:rPr lang="ja-JP" altLang="en-US" dirty="0" err="1" smtClean="0"/>
              <a:t>なの</a:t>
            </a:r>
            <a:r>
              <a:rPr lang="ja-JP" altLang="en-US" dirty="0" smtClean="0"/>
              <a:t>で</a:t>
            </a:r>
            <a:r>
              <a:rPr lang="en-US" altLang="ja-JP" dirty="0" smtClean="0"/>
              <a:t>24</a:t>
            </a:r>
            <a:r>
              <a:rPr lang="ja-JP" altLang="en-US" dirty="0" smtClean="0"/>
              <a:t>が結果とし返される</a:t>
            </a:r>
            <a:endParaRPr lang="en-US" altLang="ja-JP" dirty="0" smtClean="0"/>
          </a:p>
          <a:p>
            <a:endParaRPr lang="en-US" altLang="ja-JP" dirty="0"/>
          </a:p>
          <a:p>
            <a:endParaRPr lang="en-US" altLang="ja-JP" dirty="0" smtClean="0"/>
          </a:p>
          <a:p>
            <a:endParaRPr lang="en-US" altLang="ja-JP" dirty="0"/>
          </a:p>
        </p:txBody>
      </p:sp>
      <p:sp>
        <p:nvSpPr>
          <p:cNvPr id="2" name="テキスト ボックス 1"/>
          <p:cNvSpPr txBox="1"/>
          <p:nvPr/>
        </p:nvSpPr>
        <p:spPr>
          <a:xfrm>
            <a:off x="517399" y="5058678"/>
            <a:ext cx="7736092" cy="584775"/>
          </a:xfrm>
          <a:prstGeom prst="rect">
            <a:avLst/>
          </a:prstGeom>
          <a:noFill/>
        </p:spPr>
        <p:txBody>
          <a:bodyPr wrap="none" rtlCol="0">
            <a:spAutoFit/>
          </a:bodyPr>
          <a:lstStyle/>
          <a:p>
            <a:r>
              <a:rPr kumimoji="1" lang="ja-JP" altLang="en-US" sz="1600" b="1" dirty="0" smtClean="0"/>
              <a:t>変数には数値型も代入でき、</a:t>
            </a:r>
            <a:r>
              <a:rPr kumimoji="1" lang="en-US" altLang="ja-JP" sz="1600" b="1" dirty="0" err="1" smtClean="0"/>
              <a:t>tokyo</a:t>
            </a:r>
            <a:r>
              <a:rPr kumimoji="1" lang="en-US" altLang="ja-JP" sz="1600" b="1" dirty="0" smtClean="0"/>
              <a:t>=23</a:t>
            </a:r>
            <a:r>
              <a:rPr kumimoji="1" lang="ja-JP" altLang="en-US" sz="1600" b="1" dirty="0" smtClean="0"/>
              <a:t>を代入するし</a:t>
            </a:r>
            <a:r>
              <a:rPr kumimoji="1" lang="en-US" altLang="ja-JP" sz="1600" b="1" dirty="0" smtClean="0"/>
              <a:t>tokyo+1</a:t>
            </a:r>
            <a:r>
              <a:rPr kumimoji="1" lang="ja-JP" altLang="en-US" sz="1600" b="1" dirty="0" smtClean="0"/>
              <a:t>を実行すると</a:t>
            </a:r>
            <a:r>
              <a:rPr kumimoji="1" lang="en-US" altLang="ja-JP" sz="1600" b="1" dirty="0" smtClean="0"/>
              <a:t>24</a:t>
            </a:r>
            <a:r>
              <a:rPr kumimoji="1" lang="ja-JP" altLang="en-US" sz="1600" b="1" dirty="0" smtClean="0"/>
              <a:t>が返される。</a:t>
            </a:r>
            <a:endParaRPr kumimoji="1" lang="en-US" altLang="ja-JP" sz="1600" b="1" dirty="0" smtClean="0"/>
          </a:p>
          <a:p>
            <a:r>
              <a:rPr lang="ja-JP" altLang="en-US" sz="1600" b="1" dirty="0" smtClean="0"/>
              <a:t>文字型との違いは、</a:t>
            </a:r>
            <a:r>
              <a:rPr lang="en-US" altLang="ja-JP" sz="1600" b="1" dirty="0"/>
              <a:t> </a:t>
            </a:r>
            <a:r>
              <a:rPr lang="en-US" altLang="ja-JP" sz="1600" b="1" dirty="0" smtClean="0"/>
              <a:t>’’</a:t>
            </a:r>
            <a:r>
              <a:rPr lang="ja-JP" altLang="en-US" sz="1600" b="1" dirty="0" smtClean="0"/>
              <a:t>があるかないかで区別している。他にリストや辞書を代入できる。</a:t>
            </a:r>
            <a:endParaRPr kumimoji="1" lang="ja-JP" altLang="en-US" sz="1600" b="1" dirty="0"/>
          </a:p>
        </p:txBody>
      </p:sp>
    </p:spTree>
    <p:extLst>
      <p:ext uri="{BB962C8B-B14F-4D97-AF65-F5344CB8AC3E}">
        <p14:creationId xmlns:p14="http://schemas.microsoft.com/office/powerpoint/2010/main" val="764732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199088" y="5359335"/>
            <a:ext cx="2818849" cy="524503"/>
          </a:xfrm>
          <a:prstGeom prst="rect">
            <a:avLst/>
          </a:prstGeom>
        </p:spPr>
        <p:txBody>
          <a:bodyPr wrap="none">
            <a:spAutoFit/>
          </a:bodyPr>
          <a:lstStyle/>
          <a:p>
            <a:r>
              <a:rPr lang="ja-JP" altLang="en-US" dirty="0">
                <a:hlinkClick r:id="rId2"/>
              </a:rPr>
              <a:t>http://www.qgis.org/api/index.</a:t>
            </a:r>
            <a:r>
              <a:rPr lang="ja-JP" altLang="en-US" dirty="0" smtClean="0">
                <a:hlinkClick r:id="rId2"/>
              </a:rPr>
              <a:t>html</a:t>
            </a:r>
            <a:endParaRPr lang="en-US" altLang="ja-JP" dirty="0" smtClean="0"/>
          </a:p>
          <a:p>
            <a:endParaRPr lang="ja-JP" altLang="en-US" dirty="0"/>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2385"/>
          <a:stretch/>
        </p:blipFill>
        <p:spPr>
          <a:xfrm>
            <a:off x="1119565" y="863438"/>
            <a:ext cx="6675029" cy="4495897"/>
          </a:xfrm>
          <a:prstGeom prst="rect">
            <a:avLst/>
          </a:prstGeom>
        </p:spPr>
      </p:pic>
      <p:sp>
        <p:nvSpPr>
          <p:cNvPr id="5" name="テキスト ボックス 4"/>
          <p:cNvSpPr txBox="1"/>
          <p:nvPr/>
        </p:nvSpPr>
        <p:spPr>
          <a:xfrm>
            <a:off x="1039666" y="177554"/>
            <a:ext cx="6980437" cy="584775"/>
          </a:xfrm>
          <a:prstGeom prst="rect">
            <a:avLst/>
          </a:prstGeom>
          <a:noFill/>
        </p:spPr>
        <p:txBody>
          <a:bodyPr wrap="none" rtlCol="0">
            <a:spAutoFit/>
          </a:bodyPr>
          <a:lstStyle/>
          <a:p>
            <a:r>
              <a:rPr lang="en-US" altLang="ja-JP" sz="1600" dirty="0" smtClean="0"/>
              <a:t>QGIS</a:t>
            </a:r>
            <a:r>
              <a:rPr lang="ja-JP" altLang="en-US" sz="1600" dirty="0" smtClean="0"/>
              <a:t>では、独自の</a:t>
            </a:r>
            <a:r>
              <a:rPr lang="en-US" altLang="ja-JP" sz="1600" dirty="0" smtClean="0"/>
              <a:t>Python</a:t>
            </a:r>
            <a:r>
              <a:rPr lang="ja-JP" altLang="en-US" sz="1600" dirty="0" smtClean="0"/>
              <a:t>関数が用意されており、それを読み込むことができる。</a:t>
            </a:r>
            <a:endParaRPr lang="en-US" altLang="ja-JP" sz="1600" dirty="0" smtClean="0"/>
          </a:p>
          <a:p>
            <a:r>
              <a:rPr lang="ja-JP" altLang="en-US" sz="1600" dirty="0" smtClean="0"/>
              <a:t>それ</a:t>
            </a:r>
            <a:r>
              <a:rPr lang="ja-JP" altLang="en-US" sz="1600" dirty="0"/>
              <a:t>以外</a:t>
            </a:r>
            <a:r>
              <a:rPr lang="ja-JP" altLang="en-US" sz="1600" dirty="0" smtClean="0"/>
              <a:t>に、拡張モジュールもあり、多くの関数が扱うこともできる。</a:t>
            </a:r>
            <a:endParaRPr kumimoji="1" lang="ja-JP" altLang="en-US" sz="1600" dirty="0"/>
          </a:p>
        </p:txBody>
      </p:sp>
    </p:spTree>
    <p:extLst>
      <p:ext uri="{BB962C8B-B14F-4D97-AF65-F5344CB8AC3E}">
        <p14:creationId xmlns:p14="http://schemas.microsoft.com/office/powerpoint/2010/main" val="3690527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8972550" cy="4943475"/>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smtClean="0"/>
              <a:t>()</a:t>
            </a:r>
          </a:p>
          <a:p>
            <a:r>
              <a:rPr lang="ja-JP" altLang="en-US" dirty="0" smtClean="0"/>
              <a:t>アクティブレイヤ（レイヤウインドウで選択した）を</a:t>
            </a:r>
            <a:r>
              <a:rPr lang="en-US" altLang="ja-JP" dirty="0" err="1" smtClean="0"/>
              <a:t>tokyo</a:t>
            </a:r>
            <a:r>
              <a:rPr lang="ja-JP" altLang="en-US" dirty="0" smtClean="0"/>
              <a:t>に代入する</a:t>
            </a:r>
            <a:endParaRPr lang="en-US" altLang="ja-JP" dirty="0"/>
          </a:p>
          <a:p>
            <a:endParaRPr lang="en-US" altLang="ja-JP" dirty="0"/>
          </a:p>
          <a:p>
            <a:r>
              <a:rPr lang="en-US" altLang="ja-JP" dirty="0" err="1"/>
              <a:t>tokyo.featureCount</a:t>
            </a:r>
            <a:r>
              <a:rPr lang="en-US" altLang="ja-JP" dirty="0" smtClean="0"/>
              <a:t>()</a:t>
            </a:r>
          </a:p>
          <a:p>
            <a:r>
              <a:rPr kumimoji="1" lang="ja-JP" altLang="en-US" dirty="0" smtClean="0"/>
              <a:t>レイヤの個数を取得する（</a:t>
            </a:r>
            <a:r>
              <a:rPr kumimoji="1" lang="en-US" altLang="ja-JP" dirty="0" err="1" smtClean="0"/>
              <a:t>tokyo</a:t>
            </a:r>
            <a:r>
              <a:rPr kumimoji="1" lang="ja-JP" altLang="en-US" dirty="0" smtClean="0"/>
              <a:t>）</a:t>
            </a:r>
            <a:endParaRPr kumimoji="1" lang="en-US" altLang="ja-JP" dirty="0"/>
          </a:p>
          <a:p>
            <a:endParaRPr kumimoji="1" lang="en-US" altLang="ja-JP" dirty="0"/>
          </a:p>
        </p:txBody>
      </p:sp>
      <p:sp>
        <p:nvSpPr>
          <p:cNvPr id="5" name="正方形/長方形 4"/>
          <p:cNvSpPr/>
          <p:nvPr/>
        </p:nvSpPr>
        <p:spPr>
          <a:xfrm>
            <a:off x="622721" y="4371463"/>
            <a:ext cx="4572000" cy="524503"/>
          </a:xfrm>
          <a:prstGeom prst="rect">
            <a:avLst/>
          </a:prstGeom>
        </p:spPr>
        <p:txBody>
          <a:bodyPr>
            <a:spAutoFit/>
          </a:bodyPr>
          <a:lstStyle/>
          <a:p>
            <a:r>
              <a:rPr lang="ja-JP" altLang="en-US" dirty="0"/>
              <a:t>tokyo = iface.activeLayer()</a:t>
            </a:r>
          </a:p>
          <a:p>
            <a:r>
              <a:rPr lang="ja-JP" altLang="en-US" dirty="0" smtClean="0"/>
              <a:t>tokyo</a:t>
            </a:r>
            <a:r>
              <a:rPr lang="ja-JP" altLang="en-US" dirty="0"/>
              <a:t>.featureCount()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smtClean="0"/>
              <a:t>QGIS</a:t>
            </a:r>
            <a:r>
              <a:rPr lang="ja-JP" altLang="en-US" sz="1600" b="1" dirty="0" smtClean="0"/>
              <a:t>独自</a:t>
            </a:r>
            <a:r>
              <a:rPr lang="ja-JP" altLang="en-US" sz="1600" b="1" dirty="0"/>
              <a:t>の</a:t>
            </a:r>
            <a:r>
              <a:rPr lang="en-US" altLang="ja-JP" sz="1600" b="1" dirty="0"/>
              <a:t>Python</a:t>
            </a:r>
            <a:r>
              <a:rPr lang="ja-JP" altLang="en-US" sz="1600" b="1" dirty="0" smtClean="0"/>
              <a:t>関数を用いて、アクティブになってるポイントレイヤの個数を集計した</a:t>
            </a:r>
            <a:r>
              <a:rPr lang="ja-JP" altLang="en-US" sz="1600" b="1" dirty="0"/>
              <a:t>。</a:t>
            </a:r>
            <a:endParaRPr lang="en-US" altLang="ja-JP" sz="1600" b="1" dirty="0" smtClean="0"/>
          </a:p>
        </p:txBody>
      </p:sp>
    </p:spTree>
    <p:extLst>
      <p:ext uri="{BB962C8B-B14F-4D97-AF65-F5344CB8AC3E}">
        <p14:creationId xmlns:p14="http://schemas.microsoft.com/office/powerpoint/2010/main" val="3427680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352200" cy="535531"/>
          </a:xfrm>
          <a:prstGeom prst="rect">
            <a:avLst/>
          </a:prstGeom>
          <a:noFill/>
        </p:spPr>
        <p:txBody>
          <a:bodyPr wrap="none" rtlCol="0">
            <a:spAutoFit/>
          </a:bodyPr>
          <a:lstStyle/>
          <a:p>
            <a:r>
              <a:rPr lang="ja-JP" altLang="en-US" sz="3200" b="1" dirty="0">
                <a:solidFill>
                  <a:srgbClr val="0070C0"/>
                </a:solidFill>
              </a:rPr>
              <a:t>データ</a:t>
            </a:r>
            <a:r>
              <a:rPr lang="ja-JP" altLang="en-US" sz="3200" b="1" dirty="0" smtClean="0">
                <a:solidFill>
                  <a:srgbClr val="0070C0"/>
                </a:solidFill>
              </a:rPr>
              <a:t>の保存形式</a:t>
            </a:r>
            <a:endParaRPr kumimoji="1" lang="ja-JP" altLang="en-US" sz="3200" b="1" u="sng" dirty="0">
              <a:solidFill>
                <a:srgbClr val="0070C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611" y="1048141"/>
            <a:ext cx="3801200" cy="419572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 y="1048141"/>
            <a:ext cx="3801200" cy="4195724"/>
          </a:xfrm>
          <a:prstGeom prst="rect">
            <a:avLst/>
          </a:prstGeom>
        </p:spPr>
      </p:pic>
      <p:sp>
        <p:nvSpPr>
          <p:cNvPr id="7" name="テキスト ボックス 6"/>
          <p:cNvSpPr txBox="1"/>
          <p:nvPr/>
        </p:nvSpPr>
        <p:spPr>
          <a:xfrm>
            <a:off x="1097090" y="5243865"/>
            <a:ext cx="1900970" cy="338554"/>
          </a:xfrm>
          <a:prstGeom prst="rect">
            <a:avLst/>
          </a:prstGeom>
          <a:noFill/>
        </p:spPr>
        <p:txBody>
          <a:bodyPr wrap="none" rtlCol="0">
            <a:spAutoFit/>
          </a:bodyPr>
          <a:lstStyle/>
          <a:p>
            <a:r>
              <a:rPr kumimoji="1" lang="en-US" altLang="ja-JP" sz="1600" b="1" dirty="0" smtClean="0"/>
              <a:t>CSV</a:t>
            </a:r>
            <a:r>
              <a:rPr kumimoji="1" lang="ja-JP" altLang="en-US" sz="1600" b="1" dirty="0" smtClean="0"/>
              <a:t>形式で保存する</a:t>
            </a:r>
            <a:endParaRPr lang="en-US" altLang="ja-JP" sz="1600" b="1" dirty="0"/>
          </a:p>
        </p:txBody>
      </p:sp>
      <p:sp>
        <p:nvSpPr>
          <p:cNvPr id="8" name="テキスト ボックス 7"/>
          <p:cNvSpPr txBox="1"/>
          <p:nvPr/>
        </p:nvSpPr>
        <p:spPr>
          <a:xfrm>
            <a:off x="5622822" y="5243865"/>
            <a:ext cx="1952779" cy="338554"/>
          </a:xfrm>
          <a:prstGeom prst="rect">
            <a:avLst/>
          </a:prstGeom>
          <a:noFill/>
        </p:spPr>
        <p:txBody>
          <a:bodyPr wrap="none" rtlCol="0">
            <a:spAutoFit/>
          </a:bodyPr>
          <a:lstStyle/>
          <a:p>
            <a:r>
              <a:rPr lang="en-US" altLang="ja-JP" sz="1600" b="1" dirty="0" smtClean="0"/>
              <a:t>KML</a:t>
            </a:r>
            <a:r>
              <a:rPr lang="ja-JP" altLang="en-US" sz="1600" b="1" dirty="0"/>
              <a:t>形式で保存</a:t>
            </a:r>
            <a:r>
              <a:rPr lang="ja-JP" altLang="en-US" sz="1600" b="1" dirty="0" smtClean="0"/>
              <a:t>する</a:t>
            </a:r>
            <a:endParaRPr lang="en-US" altLang="ja-JP" sz="1600" b="1" dirty="0"/>
          </a:p>
        </p:txBody>
      </p:sp>
      <p:sp>
        <p:nvSpPr>
          <p:cNvPr id="9" name="テキスト ボックス 8"/>
          <p:cNvSpPr txBox="1"/>
          <p:nvPr/>
        </p:nvSpPr>
        <p:spPr>
          <a:xfrm>
            <a:off x="4608513" y="107653"/>
            <a:ext cx="4410245" cy="830997"/>
          </a:xfrm>
          <a:prstGeom prst="rect">
            <a:avLst/>
          </a:prstGeom>
          <a:noFill/>
        </p:spPr>
        <p:txBody>
          <a:bodyPr wrap="square" rtlCol="0">
            <a:spAutoFit/>
          </a:bodyPr>
          <a:lstStyle/>
          <a:p>
            <a:r>
              <a:rPr lang="ja-JP" altLang="en-US" sz="1600" b="1" dirty="0" smtClean="0"/>
              <a:t>レイヤの上で右クリックし名前をつけて保存をクリックすると</a:t>
            </a:r>
            <a:r>
              <a:rPr kumimoji="1" lang="en-US" altLang="ja-JP" sz="1600" b="1" dirty="0" smtClean="0"/>
              <a:t>Shape</a:t>
            </a:r>
            <a:r>
              <a:rPr kumimoji="1" lang="ja-JP" altLang="en-US" sz="1600" b="1" dirty="0" smtClean="0"/>
              <a:t>ファイル以外に</a:t>
            </a:r>
            <a:r>
              <a:rPr lang="ja-JP" altLang="en-US" sz="1600" b="1" dirty="0" smtClean="0"/>
              <a:t>も、</a:t>
            </a:r>
            <a:r>
              <a:rPr lang="en-US" altLang="ja-JP" sz="1600" b="1" dirty="0" err="1" smtClean="0"/>
              <a:t>CSV,KML,GeoJASON</a:t>
            </a:r>
            <a:r>
              <a:rPr lang="ja-JP" altLang="en-US" sz="1600" b="1" dirty="0" smtClean="0"/>
              <a:t>など様々な形式を選択できる。</a:t>
            </a:r>
            <a:endParaRPr kumimoji="1" lang="ja-JP" altLang="en-US" sz="1600" b="1" dirty="0"/>
          </a:p>
        </p:txBody>
      </p:sp>
    </p:spTree>
    <p:extLst>
      <p:ext uri="{BB962C8B-B14F-4D97-AF65-F5344CB8AC3E}">
        <p14:creationId xmlns:p14="http://schemas.microsoft.com/office/powerpoint/2010/main" val="56660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63" y="580570"/>
            <a:ext cx="6018117" cy="4626427"/>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smtClean="0"/>
              <a:t>PC</a:t>
            </a:r>
            <a:r>
              <a:rPr kumimoji="1" lang="ja-JP" altLang="en-US" sz="1600" dirty="0" smtClean="0"/>
              <a:t>の環境にあわせて、</a:t>
            </a:r>
            <a:r>
              <a:rPr kumimoji="1" lang="en-US" altLang="ja-JP" sz="1600" dirty="0" smtClean="0"/>
              <a:t>32bit</a:t>
            </a:r>
            <a:r>
              <a:rPr kumimoji="1" lang="ja-JP" altLang="en-US" sz="1600" dirty="0" smtClean="0"/>
              <a:t>版か</a:t>
            </a:r>
            <a:r>
              <a:rPr kumimoji="1" lang="en-US" altLang="ja-JP" sz="1600" dirty="0" smtClean="0"/>
              <a:t>64bit</a:t>
            </a:r>
            <a:r>
              <a:rPr kumimoji="1" lang="ja-JP" altLang="en-US" sz="1600" dirty="0" smtClean="0"/>
              <a:t>版を選択してダウンロードする</a:t>
            </a:r>
            <a:endParaRPr kumimoji="1" lang="ja-JP" altLang="en-US" sz="1600" dirty="0"/>
          </a:p>
        </p:txBody>
      </p:sp>
      <p:sp>
        <p:nvSpPr>
          <p:cNvPr id="5" name="正方形/長方形 4"/>
          <p:cNvSpPr/>
          <p:nvPr/>
        </p:nvSpPr>
        <p:spPr>
          <a:xfrm>
            <a:off x="2371370" y="3975100"/>
            <a:ext cx="4348743"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smtClean="0"/>
              <a:t>※</a:t>
            </a:r>
            <a:r>
              <a:rPr kumimoji="1" lang="ja-JP" altLang="en-US" sz="1600" dirty="0" smtClean="0"/>
              <a:t>　</a:t>
            </a:r>
            <a:r>
              <a:rPr kumimoji="1" lang="en-US" altLang="ja-JP" sz="1600" dirty="0" smtClean="0"/>
              <a:t>QGIS</a:t>
            </a:r>
            <a:r>
              <a:rPr kumimoji="1" lang="ja-JP" altLang="en-US" sz="1600" dirty="0" smtClean="0"/>
              <a:t>は、バージョン更新の頻度が高いため、安定的にリリースされている</a:t>
            </a:r>
            <a:r>
              <a:rPr kumimoji="1" lang="en-US" altLang="ja-JP" sz="1600" dirty="0" smtClean="0"/>
              <a:t>LTR</a:t>
            </a:r>
            <a:r>
              <a:rPr kumimoji="1" lang="ja-JP" altLang="en-US" sz="1600" dirty="0" smtClean="0"/>
              <a:t>版のインストールを推奨</a:t>
            </a:r>
            <a:endParaRPr kumimoji="1" lang="ja-JP" altLang="en-US" sz="1600" dirty="0"/>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smtClean="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smtClean="0"/>
              <a:t>KML</a:t>
            </a:r>
            <a:r>
              <a:rPr kumimoji="1" lang="ja-JP" altLang="en-US" sz="1400" dirty="0" smtClean="0"/>
              <a:t>は、</a:t>
            </a:r>
            <a:r>
              <a:rPr kumimoji="1" lang="en-US" altLang="ja-JP" sz="1400" dirty="0" err="1" smtClean="0"/>
              <a:t>GoogleEarth</a:t>
            </a:r>
            <a:r>
              <a:rPr kumimoji="1" lang="ja-JP" altLang="en-US" sz="1400" dirty="0" smtClean="0"/>
              <a:t>で利用できる形式であり、</a:t>
            </a:r>
            <a:endParaRPr kumimoji="1" lang="en-US" altLang="ja-JP" sz="1400" dirty="0" smtClean="0"/>
          </a:p>
          <a:p>
            <a:r>
              <a:rPr lang="en-US" altLang="ja-JP" sz="1400" dirty="0"/>
              <a:t>Cesium</a:t>
            </a:r>
            <a:r>
              <a:rPr lang="ja-JP" altLang="en-US" sz="1400" dirty="0"/>
              <a:t>などを利用することで</a:t>
            </a:r>
            <a:r>
              <a:rPr lang="ja-JP" altLang="en-US" sz="1400" dirty="0" smtClean="0"/>
              <a:t>、</a:t>
            </a:r>
            <a:r>
              <a:rPr lang="en-US" altLang="ja-JP" sz="1400" dirty="0" smtClean="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smtClean="0"/>
              <a:t>東京駅から東京タワーまでの道のりを</a:t>
            </a:r>
            <a:r>
              <a:rPr lang="ja-JP" altLang="en-US" sz="1200" dirty="0"/>
              <a:t>表示</a:t>
            </a:r>
            <a:endParaRPr lang="en-US" altLang="ja-JP" sz="1200" dirty="0" smtClean="0"/>
          </a:p>
        </p:txBody>
      </p:sp>
    </p:spTree>
    <p:extLst>
      <p:ext uri="{BB962C8B-B14F-4D97-AF65-F5344CB8AC3E}">
        <p14:creationId xmlns:p14="http://schemas.microsoft.com/office/powerpoint/2010/main" val="3918005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smtClean="0">
                <a:solidFill>
                  <a:srgbClr val="0070C0"/>
                </a:solidFill>
              </a:rPr>
              <a:t>CSV</a:t>
            </a:r>
            <a:r>
              <a:rPr lang="ja-JP" altLang="en-US" sz="3200" dirty="0" smtClean="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a:t>
            </a:r>
            <a:r>
              <a:rPr lang="ja-JP" altLang="en-US" sz="1600" b="1" dirty="0" smtClean="0"/>
              <a:t>で区切られたデータ形式で、座標値をもっていれば</a:t>
            </a:r>
            <a:endParaRPr lang="en-US" altLang="ja-JP" sz="1600" b="1" dirty="0"/>
          </a:p>
          <a:p>
            <a:r>
              <a:rPr lang="en-US" altLang="ja-JP" sz="1600" b="1" dirty="0" err="1" smtClean="0"/>
              <a:t>CartoDB</a:t>
            </a:r>
            <a:r>
              <a:rPr lang="ja-JP" altLang="en-US" sz="1600" b="1" dirty="0" smtClean="0"/>
              <a:t>などで簡単に</a:t>
            </a:r>
            <a:r>
              <a:rPr lang="en-US" altLang="ja-JP" sz="1600" b="1" dirty="0" err="1" smtClean="0"/>
              <a:t>WebGIS</a:t>
            </a:r>
            <a:r>
              <a:rPr lang="ja-JP" altLang="en-US" sz="1600" b="1" dirty="0" smtClean="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a:t>
            </a:r>
            <a:r>
              <a:rPr lang="ja-JP" altLang="en-US" sz="1600" b="1" dirty="0" smtClean="0"/>
              <a:t>もの</a:t>
            </a:r>
            <a:r>
              <a:rPr kumimoji="1" lang="ja-JP" altLang="en-US" sz="1600" b="1" dirty="0" smtClean="0"/>
              <a:t>を利用し作成</a:t>
            </a:r>
            <a:endParaRPr kumimoji="1" lang="ja-JP" altLang="en-US" sz="1600" b="1" dirty="0"/>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147736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smtClean="0">
                <a:solidFill>
                  <a:srgbClr val="0070C0"/>
                </a:solidFill>
              </a:rPr>
              <a:t>参考になる</a:t>
            </a:r>
            <a:r>
              <a:rPr kumimoji="1" lang="en-US" altLang="ja-JP" sz="3200" b="1" u="sng" dirty="0" smtClean="0">
                <a:solidFill>
                  <a:srgbClr val="0070C0"/>
                </a:solidFill>
              </a:rPr>
              <a:t>Web</a:t>
            </a:r>
            <a:r>
              <a:rPr kumimoji="1" lang="ja-JP" altLang="en-US" sz="3200" b="1" u="sng" dirty="0" smtClean="0">
                <a:solidFill>
                  <a:srgbClr val="0070C0"/>
                </a:solidFill>
              </a:rPr>
              <a:t>ページの紹介</a:t>
            </a:r>
            <a:endParaRPr kumimoji="1" lang="ja-JP" altLang="en-US" sz="3200" b="1" u="sng" dirty="0">
              <a:solidFill>
                <a:srgbClr val="0070C0"/>
              </a:solidFill>
            </a:endParaRP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smtClean="0"/>
              <a:t>①　</a:t>
            </a:r>
            <a:r>
              <a:rPr kumimoji="1" lang="en-US" altLang="ja-JP" sz="1600" dirty="0" smtClean="0"/>
              <a:t>QGIS</a:t>
            </a:r>
            <a:r>
              <a:rPr kumimoji="1" lang="ja-JP" altLang="en-US" sz="1600" dirty="0" smtClean="0"/>
              <a:t>について詳しく勉強したい方　</a:t>
            </a:r>
            <a:r>
              <a:rPr kumimoji="1" lang="en-US" altLang="ja-JP" sz="1600" dirty="0" smtClean="0"/>
              <a:t>QGIS</a:t>
            </a:r>
            <a:r>
              <a:rPr kumimoji="1" lang="ja-JP" altLang="en-US" sz="1600" dirty="0" smtClean="0"/>
              <a:t>ユーザーガイド</a:t>
            </a:r>
            <a:endParaRPr kumimoji="1" lang="en-US" altLang="ja-JP" sz="1600" dirty="0" smtClean="0"/>
          </a:p>
          <a:p>
            <a:r>
              <a:rPr lang="en-GB" altLang="ja-JP" sz="1600" dirty="0">
                <a:hlinkClick r:id="rId2"/>
              </a:rPr>
              <a:t>http://docs.qgis.org/2.8/ja/docs/user_manual</a:t>
            </a:r>
            <a:r>
              <a:rPr lang="en-GB" altLang="ja-JP" sz="1600" dirty="0" smtClean="0">
                <a:hlinkClick r:id="rId2"/>
              </a:rPr>
              <a:t>/</a:t>
            </a:r>
            <a:endParaRPr lang="en-GB" altLang="ja-JP" sz="1600" dirty="0" smtClean="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a:t>
            </a:r>
            <a:r>
              <a:rPr lang="ja-JP" altLang="en-US" sz="1600" dirty="0" smtClean="0"/>
              <a:t>方　</a:t>
            </a:r>
            <a:r>
              <a:rPr lang="en-US" altLang="ja-JP" sz="1600" b="1" dirty="0" smtClean="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154632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538173" y="599812"/>
            <a:ext cx="6067651" cy="4854121"/>
          </a:xfrm>
          <a:prstGeom prst="rect">
            <a:avLst/>
          </a:prstGeom>
        </p:spPr>
      </p:pic>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smtClean="0"/>
              <a:t>ダウンロードが終了したら、</a:t>
            </a:r>
            <a:r>
              <a:rPr kumimoji="1" lang="en-US" altLang="ja-JP" sz="1600" dirty="0" smtClean="0"/>
              <a:t>.exe</a:t>
            </a:r>
            <a:r>
              <a:rPr kumimoji="1" lang="ja-JP" altLang="en-US" sz="1600" dirty="0" smtClean="0"/>
              <a:t>ファイルを実行しインストールを行う</a:t>
            </a:r>
            <a:endParaRPr kumimoji="1" lang="ja-JP" altLang="en-US" sz="1600" dirty="0"/>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smtClean="0"/>
              <a:t>※</a:t>
            </a:r>
            <a:r>
              <a:rPr lang="ja-JP" altLang="en-US" dirty="0" smtClean="0"/>
              <a:t>　</a:t>
            </a:r>
            <a:r>
              <a:rPr lang="en-US" altLang="ja-JP" dirty="0" err="1" smtClean="0"/>
              <a:t>MacOS</a:t>
            </a:r>
            <a:r>
              <a:rPr lang="ja-JP" altLang="en-US" dirty="0"/>
              <a:t>の場合はインストール方法が</a:t>
            </a:r>
            <a:r>
              <a:rPr lang="ja-JP" altLang="en-US" dirty="0" smtClean="0"/>
              <a:t>異なる</a:t>
            </a:r>
            <a:endParaRPr lang="ja-JP" altLang="en-US" dirty="0"/>
          </a:p>
        </p:txBody>
      </p:sp>
    </p:spTree>
    <p:extLst>
      <p:ext uri="{BB962C8B-B14F-4D97-AF65-F5344CB8AC3E}">
        <p14:creationId xmlns:p14="http://schemas.microsoft.com/office/powerpoint/2010/main" val="316557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smtClean="0">
                <a:solidFill>
                  <a:srgbClr val="0070C0"/>
                </a:solidFill>
              </a:rPr>
              <a:t>QGIS</a:t>
            </a:r>
            <a:r>
              <a:rPr lang="ja-JP" altLang="en-US" sz="3200" b="1" u="sng" dirty="0" smtClean="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4322763" cy="3115003"/>
            <a:chOff x="133349" y="876300"/>
            <a:chExt cx="5120345" cy="3936266"/>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876300"/>
              <a:ext cx="5120345"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8513" y="1098917"/>
            <a:ext cx="4052037" cy="3115003"/>
          </a:xfrm>
          <a:prstGeom prst="rect">
            <a:avLst/>
          </a:prstGeom>
        </p:spPr>
      </p:pic>
      <p:sp>
        <p:nvSpPr>
          <p:cNvPr id="9" name="正方形/長方形 8"/>
          <p:cNvSpPr/>
          <p:nvPr/>
        </p:nvSpPr>
        <p:spPr>
          <a:xfrm>
            <a:off x="5033639" y="2299317"/>
            <a:ext cx="1411549" cy="142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398996" y="3718412"/>
            <a:ext cx="3400486" cy="1809750"/>
          </a:xfrm>
          <a:prstGeom prst="rect">
            <a:avLst/>
          </a:prstGeom>
        </p:spPr>
      </p:pic>
      <p:sp>
        <p:nvSpPr>
          <p:cNvPr id="11" name="正方形/長方形 10"/>
          <p:cNvSpPr/>
          <p:nvPr/>
        </p:nvSpPr>
        <p:spPr>
          <a:xfrm>
            <a:off x="5398996" y="4178408"/>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smtClean="0"/>
              <a:t>QGIS</a:t>
            </a:r>
            <a:r>
              <a:rPr lang="ja-JP" altLang="en-US" dirty="0" smtClean="0"/>
              <a:t>のサイト（</a:t>
            </a:r>
            <a:r>
              <a:rPr lang="ja-JP" altLang="en-US" dirty="0">
                <a:hlinkClick r:id="rId5"/>
              </a:rPr>
              <a:t>http://qgis.org/ja/site</a:t>
            </a:r>
            <a:r>
              <a:rPr lang="ja-JP" altLang="en-US" dirty="0" smtClean="0">
                <a:hlinkClick r:id="rId5"/>
              </a:rPr>
              <a:t>/</a:t>
            </a:r>
            <a:r>
              <a:rPr lang="ja-JP" altLang="en-US" dirty="0" smtClean="0"/>
              <a:t>）を開き、「ダウンロードする」　をクリックする。</a:t>
            </a:r>
            <a:endParaRPr lang="en-US" altLang="ja-JP" dirty="0" smtClean="0"/>
          </a:p>
          <a:p>
            <a:r>
              <a:rPr lang="ja-JP" altLang="en-US" dirty="0"/>
              <a:t>全</a:t>
            </a:r>
            <a:r>
              <a:rPr lang="ja-JP" altLang="en-US" dirty="0" smtClean="0"/>
              <a:t>てのリリースのタブに切り替えて、「古いバージョンのダウンロード」をクリックする。本教材で中心になっている</a:t>
            </a:r>
            <a:r>
              <a:rPr lang="en-US" altLang="ja-JP" dirty="0" smtClean="0"/>
              <a:t>QSIS2.8</a:t>
            </a:r>
            <a:r>
              <a:rPr lang="ja-JP" altLang="en-US" dirty="0" smtClean="0"/>
              <a:t>版（最終リリース版）をダウンロードする。</a:t>
            </a:r>
            <a:endParaRPr lang="en-US" altLang="ja-JP" dirty="0" smtClean="0"/>
          </a:p>
        </p:txBody>
      </p:sp>
      <p:sp>
        <p:nvSpPr>
          <p:cNvPr id="13" name="正方形/長方形 12"/>
          <p:cNvSpPr/>
          <p:nvPr/>
        </p:nvSpPr>
        <p:spPr>
          <a:xfrm>
            <a:off x="5734975" y="2172058"/>
            <a:ext cx="414304" cy="81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970" y="956177"/>
            <a:ext cx="4561989" cy="3507029"/>
          </a:xfrm>
          <a:prstGeom prst="rect">
            <a:avLst/>
          </a:prstGeom>
        </p:spPr>
      </p:pic>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3985" y="2869701"/>
            <a:ext cx="3568641" cy="1684147"/>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smtClean="0">
                <a:solidFill>
                  <a:srgbClr val="0070C0"/>
                </a:solidFill>
              </a:rPr>
              <a:t>QGIS</a:t>
            </a:r>
            <a:r>
              <a:rPr kumimoji="1" lang="ja-JP" altLang="en-US" sz="3200" b="1" u="sng" dirty="0" smtClean="0">
                <a:solidFill>
                  <a:srgbClr val="0070C0"/>
                </a:solidFill>
              </a:rPr>
              <a:t>を起動する</a:t>
            </a:r>
            <a:endParaRPr kumimoji="1" lang="ja-JP" altLang="en-US" sz="3200" b="1" u="sng" dirty="0">
              <a:solidFill>
                <a:srgbClr val="0070C0"/>
              </a:solidFill>
            </a:endParaRPr>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31396" y="956177"/>
            <a:ext cx="842952" cy="727480"/>
          </a:xfrm>
          <a:prstGeom prst="rect">
            <a:avLst/>
          </a:prstGeom>
        </p:spPr>
      </p:pic>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smtClean="0"/>
              <a:t>デスクトップの</a:t>
            </a:r>
            <a:r>
              <a:rPr kumimoji="1" lang="en-US" altLang="ja-JP" sz="1600" dirty="0" smtClean="0"/>
              <a:t>QGIS</a:t>
            </a:r>
            <a:r>
              <a:rPr kumimoji="1" lang="ja-JP" altLang="en-US" sz="1600" dirty="0" smtClean="0"/>
              <a:t>アイコンをダブルクリック</a:t>
            </a:r>
            <a:r>
              <a:rPr lang="ja-JP" altLang="en-US" sz="1600" dirty="0" smtClean="0"/>
              <a:t>し、</a:t>
            </a:r>
            <a:r>
              <a:rPr lang="en-US" altLang="ja-JP" sz="1600" dirty="0" smtClean="0"/>
              <a:t>QGIS</a:t>
            </a:r>
            <a:r>
              <a:rPr lang="ja-JP" altLang="en-US" sz="1600" dirty="0" smtClean="0"/>
              <a:t>を起動する。</a:t>
            </a:r>
            <a:endParaRPr lang="en-US" altLang="ja-JP" sz="1600" dirty="0" smtClean="0"/>
          </a:p>
          <a:p>
            <a:r>
              <a:rPr kumimoji="1" lang="ja-JP" altLang="en-US" sz="1600" dirty="0" smtClean="0"/>
              <a:t>起動するのに少し時間がかかるため待機する。</a:t>
            </a:r>
            <a:endParaRPr kumimoji="1" lang="en-US" altLang="ja-JP" sz="1600" dirty="0" smtClean="0"/>
          </a:p>
          <a:p>
            <a:r>
              <a:rPr lang="ja-JP" altLang="en-US" sz="1600" dirty="0" smtClean="0"/>
              <a:t>右側の画面が表示されたら、起動完了。</a:t>
            </a:r>
            <a:endParaRPr kumimoji="1" lang="ja-JP" altLang="en-US" sz="1600" dirty="0"/>
          </a:p>
        </p:txBody>
      </p:sp>
      <p:cxnSp>
        <p:nvCxnSpPr>
          <p:cNvPr id="9" name="直線矢印コネクタ 8"/>
          <p:cNvCxnSpPr/>
          <p:nvPr/>
        </p:nvCxnSpPr>
        <p:spPr>
          <a:xfrm>
            <a:off x="2276894" y="2025584"/>
            <a:ext cx="0" cy="708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967933" y="3390900"/>
            <a:ext cx="469435" cy="320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smtClean="0">
                <a:solidFill>
                  <a:srgbClr val="0070C0"/>
                </a:solidFill>
              </a:rPr>
              <a:t>ウインドウ</a:t>
            </a:r>
            <a:endParaRPr kumimoji="1" lang="ja-JP" altLang="en-US" sz="3200" b="1" u="sng" dirty="0">
              <a:solidFill>
                <a:srgbClr val="0070C0"/>
              </a:solidFill>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71725" y="928913"/>
            <a:ext cx="6305550" cy="4719411"/>
          </a:xfrm>
          <a:prstGeom prst="rect">
            <a:avLst/>
          </a:prstGeom>
        </p:spPr>
      </p:pic>
      <p:sp>
        <p:nvSpPr>
          <p:cNvPr id="2" name="正方形/長方形 1"/>
          <p:cNvSpPr/>
          <p:nvPr/>
        </p:nvSpPr>
        <p:spPr>
          <a:xfrm>
            <a:off x="3838575" y="1608700"/>
            <a:ext cx="4838699" cy="390525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371725" y="1885949"/>
            <a:ext cx="1447800" cy="9133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42900" y="1150318"/>
            <a:ext cx="1914525" cy="1323439"/>
          </a:xfrm>
          <a:prstGeom prst="rect">
            <a:avLst/>
          </a:prstGeom>
          <a:noFill/>
        </p:spPr>
        <p:txBody>
          <a:bodyPr wrap="square" rtlCol="0">
            <a:spAutoFit/>
          </a:bodyPr>
          <a:lstStyle/>
          <a:p>
            <a:r>
              <a:rPr kumimoji="1" lang="ja-JP" altLang="en-US" sz="1600" dirty="0" smtClean="0"/>
              <a:t>読み込んだデータの名称が表示され、</a:t>
            </a:r>
            <a:endParaRPr kumimoji="1" lang="en-US" altLang="ja-JP" sz="1600" dirty="0" smtClean="0"/>
          </a:p>
          <a:p>
            <a:r>
              <a:rPr kumimoji="1" lang="ja-JP" altLang="en-US" sz="1600" dirty="0" smtClean="0"/>
              <a:t>シンボルの変更や表示の切替などが設定できる</a:t>
            </a:r>
            <a:endParaRPr kumimoji="1" lang="ja-JP" altLang="en-US" sz="1600" dirty="0"/>
          </a:p>
        </p:txBody>
      </p:sp>
      <p:cxnSp>
        <p:nvCxnSpPr>
          <p:cNvPr id="8" name="直線コネクタ 7"/>
          <p:cNvCxnSpPr/>
          <p:nvPr/>
        </p:nvCxnSpPr>
        <p:spPr>
          <a:xfrm>
            <a:off x="2133600" y="1846825"/>
            <a:ext cx="238125" cy="12382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486275" y="4979368"/>
            <a:ext cx="4191000" cy="338554"/>
          </a:xfrm>
          <a:prstGeom prst="rect">
            <a:avLst/>
          </a:prstGeom>
          <a:noFill/>
        </p:spPr>
        <p:txBody>
          <a:bodyPr wrap="square" rtlCol="0">
            <a:spAutoFit/>
          </a:bodyPr>
          <a:lstStyle/>
          <a:p>
            <a:r>
              <a:rPr kumimoji="1" lang="ja-JP" altLang="en-US" sz="1600" dirty="0" smtClean="0"/>
              <a:t>レイヤウインドウと対応して地図が表示される</a:t>
            </a:r>
            <a:endParaRPr kumimoji="1" lang="ja-JP" altLang="en-US" sz="1600" dirty="0"/>
          </a:p>
        </p:txBody>
      </p:sp>
      <p:sp>
        <p:nvSpPr>
          <p:cNvPr id="13" name="正方形/長方形 12"/>
          <p:cNvSpPr/>
          <p:nvPr/>
        </p:nvSpPr>
        <p:spPr>
          <a:xfrm>
            <a:off x="2371725" y="2836769"/>
            <a:ext cx="1447800" cy="267718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flipV="1">
            <a:off x="1800225" y="3524250"/>
            <a:ext cx="571499" cy="2333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71463" y="3757574"/>
            <a:ext cx="1914525" cy="1569660"/>
          </a:xfrm>
          <a:prstGeom prst="rect">
            <a:avLst/>
          </a:prstGeom>
          <a:noFill/>
        </p:spPr>
        <p:txBody>
          <a:bodyPr wrap="square" rtlCol="0">
            <a:spAutoFit/>
          </a:bodyPr>
          <a:lstStyle/>
          <a:p>
            <a:r>
              <a:rPr kumimoji="1" lang="ja-JP" altLang="en-US" sz="1600" dirty="0" smtClean="0"/>
              <a:t>必要に応じてカスタムできる（灰色の部分で右クリックすると選択できる）</a:t>
            </a:r>
            <a:endParaRPr kumimoji="1" lang="en-US" altLang="ja-JP" sz="1600" dirty="0" smtClean="0"/>
          </a:p>
          <a:p>
            <a:r>
              <a:rPr lang="en-US" altLang="ja-JP" sz="1600" dirty="0" smtClean="0"/>
              <a:t>×</a:t>
            </a:r>
            <a:r>
              <a:rPr lang="ja-JP" altLang="en-US" sz="1600" dirty="0" smtClean="0"/>
              <a:t>で</a:t>
            </a:r>
            <a:r>
              <a:rPr lang="en-US" altLang="ja-JP" sz="1600" dirty="0" smtClean="0"/>
              <a:t>OFF</a:t>
            </a:r>
            <a:r>
              <a:rPr lang="ja-JP" altLang="en-US" sz="1600" dirty="0" smtClean="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3071</TotalTime>
  <Words>1746</Words>
  <Application>Microsoft Office PowerPoint</Application>
  <PresentationFormat>画面に合わせる (16:10)</PresentationFormat>
  <Paragraphs>258</Paragraphs>
  <Slides>52</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52</vt:i4>
      </vt:variant>
    </vt:vector>
  </HeadingPairs>
  <TitlesOfParts>
    <vt:vector size="57" baseType="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データの読み込み　②ラスタ</vt:lpstr>
      <vt:lpstr>データの読み込み　③ＣＳＶ</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プラグイン</vt:lpstr>
      <vt:lpstr>PowerPoint プレゼンテーション</vt:lpstr>
      <vt:lpstr>TileLayer Pluginのインストール</vt:lpstr>
      <vt:lpstr>PowerPoint プレゼンテーション</vt:lpstr>
      <vt:lpstr>PowerPoint プレゼンテーション</vt:lpstr>
      <vt:lpstr>地図のレイアウト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Python入門</vt:lpstr>
      <vt:lpstr>PowerPoint プレゼンテーション</vt:lpstr>
      <vt:lpstr>PowerPoint プレゼンテーション</vt:lpstr>
      <vt:lpstr>PowerPoint プレゼンテーション</vt:lpstr>
      <vt:lpstr>PowerPoint プレゼンテーション</vt:lpstr>
      <vt:lpstr>データの保存形式</vt:lpstr>
      <vt:lpstr>ＫＭＬ形式</vt:lpstr>
      <vt:lpstr>CSV形式</vt:lpstr>
      <vt:lpstr>参考になるWebページの紹介</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cp:lastModifiedBy>
  <cp:revision>138</cp:revision>
  <dcterms:created xsi:type="dcterms:W3CDTF">2015-06-26T03:04:37Z</dcterms:created>
  <dcterms:modified xsi:type="dcterms:W3CDTF">2017-03-08T05:39:17Z</dcterms:modified>
</cp:coreProperties>
</file>